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3"/>
  </p:notesMasterIdLst>
  <p:sldIdLst>
    <p:sldId id="562" r:id="rId5"/>
    <p:sldId id="563" r:id="rId6"/>
    <p:sldId id="564" r:id="rId7"/>
    <p:sldId id="264" r:id="rId8"/>
    <p:sldId id="280" r:id="rId9"/>
    <p:sldId id="287" r:id="rId10"/>
    <p:sldId id="268" r:id="rId11"/>
    <p:sldId id="610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5" autoAdjust="0"/>
    <p:restoredTop sz="57842" autoAdjust="0"/>
  </p:normalViewPr>
  <p:slideViewPr>
    <p:cSldViewPr snapToGrid="0">
      <p:cViewPr varScale="1">
        <p:scale>
          <a:sx n="86" d="100"/>
          <a:sy n="86" d="100"/>
        </p:scale>
        <p:origin x="129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464CE-C6E0-4E21-8A51-BC38931753A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11D3A-BC50-49C4-ACBF-56A59C9542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344026"/>
            <a:ext cx="5485158" cy="4429907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pitchFamily="34" charset="0"/>
              </a:rPr>
              <a:t>Let them know that they are not alone –  that you will help them get the help they need.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pitchFamily="34" charset="0"/>
              </a:rPr>
              <a:t>The resources the person has available can be a great source of strength in a crisis situation.  Have them help you identify people, sources that have helped them in the past.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pitchFamily="34" charset="0"/>
              </a:rPr>
              <a:t>Work with them to make a plan of whom to contact in the event of recurring problems.  Identify a number of options so if the first is not available there are others they can contact.  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pitchFamily="34" charset="0"/>
              </a:rPr>
              <a:t>Build confidence that there is a safety net available and get them to promise not to act on self-destructive feelings when they occur, but to ask for help instead.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pitchFamily="34" charset="0"/>
              </a:rPr>
              <a:t>Follow up.  Remember just because the crisis situation is over, the problems are probably not completely resolved.  Continue to show you care.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pitchFamily="34" charset="0"/>
              </a:rPr>
              <a:t>Stay with the person until the immediate crisis has passed – if the person has a plan and has the means to carry out the plan than this is a crisis situation and you need to get help immediately – NEVER LEAVE THEM ALONE – get help immediately.  Call 911 or take them to an emergency room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Arial" pitchFamily="34" charset="0"/>
            </a:endParaRPr>
          </a:p>
          <a:p>
            <a:endParaRPr 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2782"/>
            <a:fld id="{4C33EE51-8F2F-4522-8716-7558801D4D84}" type="slidenum">
              <a:rPr lang="en-US" smtClean="0"/>
              <a:pPr defTabSz="912782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41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523B-B555-446B-8992-6ECEFD2DFB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6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30252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2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Member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4"/>
          <p:cNvSpPr>
            <a:spLocks noGrp="1"/>
          </p:cNvSpPr>
          <p:nvPr>
            <p:ph type="pic" sz="quarter" idx="10"/>
          </p:nvPr>
        </p:nvSpPr>
        <p:spPr>
          <a:xfrm>
            <a:off x="1059573" y="2126581"/>
            <a:ext cx="2003693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74"/>
          <p:cNvSpPr>
            <a:spLocks noGrp="1"/>
          </p:cNvSpPr>
          <p:nvPr>
            <p:ph type="pic" sz="quarter" idx="58"/>
          </p:nvPr>
        </p:nvSpPr>
        <p:spPr>
          <a:xfrm>
            <a:off x="3635861" y="2126581"/>
            <a:ext cx="2003693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74"/>
          <p:cNvSpPr>
            <a:spLocks noGrp="1"/>
          </p:cNvSpPr>
          <p:nvPr>
            <p:ph type="pic" sz="quarter" idx="59"/>
          </p:nvPr>
        </p:nvSpPr>
        <p:spPr>
          <a:xfrm>
            <a:off x="6093853" y="2126581"/>
            <a:ext cx="2003693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122" y="6538913"/>
            <a:ext cx="2057400" cy="365125"/>
          </a:xfrm>
        </p:spPr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Box 56">
            <a:extLst>
              <a:ext uri="{FF2B5EF4-FFF2-40B4-BE49-F238E27FC236}">
                <a16:creationId xmlns:a16="http://schemas.microsoft.com/office/drawing/2014/main" id="{706EF860-43E4-4167-9917-DBD07D3113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48" y="6553199"/>
            <a:ext cx="9117407" cy="304800"/>
          </a:xfrm>
          <a:prstGeom prst="rect">
            <a:avLst/>
          </a:prstGeom>
          <a:solidFill>
            <a:srgbClr val="2D4E6B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ell MT" panose="02020503060305020303" pitchFamily="18" charset="0"/>
              </a:rPr>
              <a:t>Helping People.  It’s who we are and what we do.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2C1C8B-26A1-4F0F-8EA3-45EF86AFE1B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608941-AE36-4451-A39D-241B3D8E65B0}"/>
              </a:ext>
            </a:extLst>
          </p:cNvPr>
          <p:cNvCxnSpPr/>
          <p:nvPr userDrawn="1"/>
        </p:nvCxnSpPr>
        <p:spPr>
          <a:xfrm>
            <a:off x="1200458" y="1074467"/>
            <a:ext cx="6853382" cy="0"/>
          </a:xfrm>
          <a:prstGeom prst="line">
            <a:avLst/>
          </a:prstGeom>
          <a:ln w="25400" cap="sq">
            <a:solidFill>
              <a:schemeClr val="accent5">
                <a:lumMod val="50000"/>
              </a:schemeClr>
            </a:soli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052223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06451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Box 56">
            <a:extLst>
              <a:ext uri="{FF2B5EF4-FFF2-40B4-BE49-F238E27FC236}">
                <a16:creationId xmlns:a16="http://schemas.microsoft.com/office/drawing/2014/main" id="{BE7EE9DA-3574-4CBC-9396-96746517EF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48" y="6553199"/>
            <a:ext cx="9117407" cy="304800"/>
          </a:xfrm>
          <a:prstGeom prst="rect">
            <a:avLst/>
          </a:prstGeom>
          <a:solidFill>
            <a:srgbClr val="2D4E6B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ell MT" panose="02020503060305020303" pitchFamily="18" charset="0"/>
              </a:rPr>
              <a:t>Helping People.  It’s who we are and what we do.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F17168-837F-4FAC-BAF3-5D305C2ED40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27184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Box 56">
            <a:extLst>
              <a:ext uri="{FF2B5EF4-FFF2-40B4-BE49-F238E27FC236}">
                <a16:creationId xmlns:a16="http://schemas.microsoft.com/office/drawing/2014/main" id="{E65D3A1C-3261-49A4-A7AC-A9964F4D82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48" y="6553199"/>
            <a:ext cx="9117407" cy="304800"/>
          </a:xfrm>
          <a:prstGeom prst="rect">
            <a:avLst/>
          </a:prstGeom>
          <a:solidFill>
            <a:srgbClr val="2D4E6B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ell MT" panose="02020503060305020303" pitchFamily="18" charset="0"/>
              </a:rPr>
              <a:t>Helping People.  It’s who we are and what we do.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D5AB2-CA9C-4C44-8AF8-F5966315EDC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5589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666" y="413252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60602" y="6553199"/>
            <a:ext cx="2057400" cy="365125"/>
          </a:xfrm>
        </p:spPr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Box 56">
            <a:extLst>
              <a:ext uri="{FF2B5EF4-FFF2-40B4-BE49-F238E27FC236}">
                <a16:creationId xmlns:a16="http://schemas.microsoft.com/office/drawing/2014/main" id="{1654919D-B26B-42EB-94F2-AC84D27092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53199"/>
            <a:ext cx="9144000" cy="304800"/>
          </a:xfrm>
          <a:prstGeom prst="rect">
            <a:avLst/>
          </a:prstGeom>
          <a:solidFill>
            <a:srgbClr val="2D4E6B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ell MT" panose="02020503060305020303" pitchFamily="18" charset="0"/>
              </a:rPr>
              <a:t>Helping People.  It’s who we are and what we do.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763694-9234-48EE-B87B-AE053AB7791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152FFF-FC19-41BB-BB29-4E754E4E439F}"/>
              </a:ext>
            </a:extLst>
          </p:cNvPr>
          <p:cNvCxnSpPr/>
          <p:nvPr userDrawn="1"/>
        </p:nvCxnSpPr>
        <p:spPr>
          <a:xfrm>
            <a:off x="1027666" y="1027907"/>
            <a:ext cx="6853382" cy="0"/>
          </a:xfrm>
          <a:prstGeom prst="line">
            <a:avLst/>
          </a:prstGeom>
          <a:ln w="25400" cap="sq">
            <a:solidFill>
              <a:schemeClr val="accent5">
                <a:lumMod val="50000"/>
              </a:schemeClr>
            </a:soli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687957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3929" y="6523036"/>
            <a:ext cx="2057400" cy="365125"/>
          </a:xfrm>
        </p:spPr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Box 56">
            <a:extLst>
              <a:ext uri="{FF2B5EF4-FFF2-40B4-BE49-F238E27FC236}">
                <a16:creationId xmlns:a16="http://schemas.microsoft.com/office/drawing/2014/main" id="{28B17A64-29E0-46D9-BEA6-8EDC327B93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53199"/>
            <a:ext cx="9144000" cy="304800"/>
          </a:xfrm>
          <a:prstGeom prst="rect">
            <a:avLst/>
          </a:prstGeom>
          <a:solidFill>
            <a:srgbClr val="2D4E6B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ell MT" panose="02020503060305020303" pitchFamily="18" charset="0"/>
              </a:rPr>
              <a:t>Helping People.  It’s who we are and what we do.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9B4741-205C-41BC-8919-62CE723F552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809548-8983-4067-AF54-BFDCC6819D46}"/>
              </a:ext>
            </a:extLst>
          </p:cNvPr>
          <p:cNvCxnSpPr/>
          <p:nvPr userDrawn="1"/>
        </p:nvCxnSpPr>
        <p:spPr>
          <a:xfrm>
            <a:off x="1246908" y="843751"/>
            <a:ext cx="6853382" cy="0"/>
          </a:xfrm>
          <a:prstGeom prst="line">
            <a:avLst/>
          </a:prstGeom>
          <a:ln w="25400" cap="sq">
            <a:solidFill>
              <a:schemeClr val="accent5">
                <a:lumMod val="50000"/>
              </a:schemeClr>
            </a:soli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93822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26918" y="6538913"/>
            <a:ext cx="2057400" cy="365125"/>
          </a:xfrm>
        </p:spPr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Box 56">
            <a:extLst>
              <a:ext uri="{FF2B5EF4-FFF2-40B4-BE49-F238E27FC236}">
                <a16:creationId xmlns:a16="http://schemas.microsoft.com/office/drawing/2014/main" id="{6BFCF1E7-D9A3-482E-B367-335A6694D9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53199"/>
            <a:ext cx="9144000" cy="304800"/>
          </a:xfrm>
          <a:prstGeom prst="rect">
            <a:avLst/>
          </a:prstGeom>
          <a:solidFill>
            <a:srgbClr val="2D4E6B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ell MT" panose="02020503060305020303" pitchFamily="18" charset="0"/>
              </a:rPr>
              <a:t>Helping People.  It’s who we are and what we do.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3729D8-2839-442E-89AF-A82E9652569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7B2367-C3B7-41E5-BB9D-190814E3C8BE}"/>
              </a:ext>
            </a:extLst>
          </p:cNvPr>
          <p:cNvCxnSpPr/>
          <p:nvPr userDrawn="1"/>
        </p:nvCxnSpPr>
        <p:spPr>
          <a:xfrm>
            <a:off x="1246908" y="843751"/>
            <a:ext cx="6853382" cy="0"/>
          </a:xfrm>
          <a:prstGeom prst="line">
            <a:avLst/>
          </a:prstGeom>
          <a:ln w="25400" cap="sq">
            <a:solidFill>
              <a:schemeClr val="accent5">
                <a:lumMod val="50000"/>
              </a:schemeClr>
            </a:soli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16895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3929" y="6538913"/>
            <a:ext cx="2057400" cy="365125"/>
          </a:xfrm>
        </p:spPr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Box 56">
            <a:extLst>
              <a:ext uri="{FF2B5EF4-FFF2-40B4-BE49-F238E27FC236}">
                <a16:creationId xmlns:a16="http://schemas.microsoft.com/office/drawing/2014/main" id="{E0008D71-B493-4A3F-8F40-7F076F7954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53199"/>
            <a:ext cx="9144000" cy="304800"/>
          </a:xfrm>
          <a:prstGeom prst="rect">
            <a:avLst/>
          </a:prstGeom>
          <a:solidFill>
            <a:srgbClr val="2D4E6B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ell MT" panose="02020503060305020303" pitchFamily="18" charset="0"/>
              </a:rPr>
              <a:t>Helping People.  It’s who we are and what we do.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90608E-364B-4065-8784-B36ED2239F1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414574-7ED0-4379-9257-DA0D15B94C01}"/>
              </a:ext>
            </a:extLst>
          </p:cNvPr>
          <p:cNvCxnSpPr/>
          <p:nvPr userDrawn="1"/>
        </p:nvCxnSpPr>
        <p:spPr>
          <a:xfrm>
            <a:off x="1246908" y="843751"/>
            <a:ext cx="6853382" cy="0"/>
          </a:xfrm>
          <a:prstGeom prst="line">
            <a:avLst/>
          </a:prstGeom>
          <a:ln w="25400" cap="sq">
            <a:solidFill>
              <a:schemeClr val="accent5">
                <a:lumMod val="50000"/>
              </a:schemeClr>
            </a:soli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495259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Box 56">
            <a:extLst>
              <a:ext uri="{FF2B5EF4-FFF2-40B4-BE49-F238E27FC236}">
                <a16:creationId xmlns:a16="http://schemas.microsoft.com/office/drawing/2014/main" id="{B3E07673-1FD3-4F95-8368-891D0FD3ED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48" y="6553199"/>
            <a:ext cx="9117407" cy="304800"/>
          </a:xfrm>
          <a:prstGeom prst="rect">
            <a:avLst/>
          </a:prstGeom>
          <a:solidFill>
            <a:srgbClr val="2D4E6B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ell MT" panose="02020503060305020303" pitchFamily="18" charset="0"/>
              </a:rPr>
              <a:t>Helping People.  It’s who we are and what we do.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C8E9D6-E624-4892-8658-FFF54990628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6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ransition spd="slow">
    <p:wipe dir="r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afevoicenv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skatechteacher.com/" TargetMode="External"/><Relationship Id="rId7" Type="http://schemas.openxmlformats.org/officeDocument/2006/relationships/hyperlink" Target="http://thecollaboratory.wikidot.com/2013-spring-sociology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hyperlink" Target="http://commons.wikimedia.org/wiki/File:Single-family_home.jpg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gif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B9DF2692-639F-4413-8778-728B6D0B188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98463"/>
            <a:ext cx="80010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Prevention Steps….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b="1" dirty="0">
              <a:solidFill>
                <a:srgbClr val="996633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6600" b="1" dirty="0">
                <a:latin typeface="+mj-lt"/>
              </a:rPr>
              <a:t>Connect to help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4800" b="1" i="1" dirty="0">
                <a:latin typeface="+mj-lt"/>
              </a:rPr>
              <a:t>Do Not Leave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4800" b="1" i="1" dirty="0">
                <a:latin typeface="+mj-lt"/>
              </a:rPr>
              <a:t>the Person Alone</a:t>
            </a:r>
          </a:p>
        </p:txBody>
      </p:sp>
      <p:pic>
        <p:nvPicPr>
          <p:cNvPr id="49157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080000"/>
            <a:ext cx="2286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4112" y="2573337"/>
            <a:ext cx="1411288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58887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F92-3591-42F9-A0B8-047CBDF8A2DB}" type="slidenum">
              <a:rPr lang="en-US"/>
              <a:pPr/>
              <a:t>2</a:t>
            </a:fld>
            <a:endParaRPr lang="en-US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5257800"/>
          </a:xfrm>
          <a:ln/>
        </p:spPr>
        <p:txBody>
          <a:bodyPr/>
          <a:lstStyle/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8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dirty="0">
                <a:solidFill>
                  <a:srgbClr val="000000"/>
                </a:solidFill>
              </a:rPr>
              <a:t>		     </a:t>
            </a:r>
            <a:r>
              <a:rPr lang="en-US" sz="3200" dirty="0">
                <a:latin typeface="Verdana" pitchFamily="34" charset="0"/>
              </a:rPr>
              <a:t>In an acute crisis, call </a:t>
            </a:r>
            <a:r>
              <a:rPr lang="en-US" sz="3200" b="1" dirty="0">
                <a:latin typeface="Verdana" pitchFamily="34" charset="0"/>
              </a:rPr>
              <a:t>9-1-1</a:t>
            </a:r>
            <a:r>
              <a:rPr lang="en-US" sz="3200" dirty="0">
                <a:latin typeface="Verdana" pitchFamily="34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dirty="0">
                <a:latin typeface="Verdana" pitchFamily="34" charset="0"/>
              </a:rPr>
              <a:t>         Do not leave the individual alone.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>
              <a:latin typeface="Verdana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1-800-273-TALK (8255) option 1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latin typeface="Verdana" pitchFamily="34" charset="0"/>
              </a:rPr>
              <a:t>Veterans Crisis Line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latin typeface="Verdana" pitchFamily="34" charset="0"/>
              </a:rPr>
              <a:t>www.suicidepreventionlifeline.org</a:t>
            </a:r>
          </a:p>
        </p:txBody>
      </p:sp>
      <p:sp>
        <p:nvSpPr>
          <p:cNvPr id="384003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67865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0" b="1" dirty="0">
                <a:latin typeface="Verdana" panose="020B0604030504040204" pitchFamily="34" charset="0"/>
                <a:ea typeface="Verdana" panose="020B0604030504040204" pitchFamily="34" charset="0"/>
              </a:rPr>
              <a:t>How to Help</a:t>
            </a:r>
          </a:p>
        </p:txBody>
      </p:sp>
    </p:spTree>
    <p:extLst>
      <p:ext uri="{BB962C8B-B14F-4D97-AF65-F5344CB8AC3E}">
        <p14:creationId xmlns:p14="http://schemas.microsoft.com/office/powerpoint/2010/main" val="326609727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Resources for People at Risk for Suicide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292963" y="1162975"/>
            <a:ext cx="8531441" cy="5212640"/>
          </a:xfrm>
        </p:spPr>
        <p:txBody>
          <a:bodyPr>
            <a:normAutofit/>
          </a:bodyPr>
          <a:lstStyle/>
          <a:p>
            <a:r>
              <a:rPr lang="en-US" altLang="en-US" sz="2000" b="1" dirty="0"/>
              <a:t>Suicide Prevention Lifeline:  1-800-273-TALK (8255)</a:t>
            </a:r>
          </a:p>
          <a:p>
            <a:pPr>
              <a:defRPr/>
            </a:pPr>
            <a:r>
              <a:rPr lang="en-US" altLang="en-US" sz="2000" b="1" dirty="0"/>
              <a:t>Mobile Crisis—SN/Rural: 702-486-7865 NN: 775-688-1670</a:t>
            </a:r>
          </a:p>
          <a:p>
            <a:r>
              <a:rPr lang="en-US" altLang="en-US" sz="2000" b="1" dirty="0"/>
              <a:t>Veterans Crisis Line:  1-800-273-TALK (8255), press 1</a:t>
            </a:r>
          </a:p>
          <a:p>
            <a:r>
              <a:rPr lang="en-US" altLang="en-US" sz="2000" b="1" dirty="0"/>
              <a:t>Emergency services, 9-1-1, local hospitals</a:t>
            </a:r>
          </a:p>
          <a:p>
            <a:r>
              <a:rPr lang="en-US" sz="2000" b="1" dirty="0"/>
              <a:t>MOST Team Non-emergency dispatch 775-334-2677 </a:t>
            </a:r>
            <a:endParaRPr lang="en-US" altLang="en-US" sz="2000" b="1" dirty="0"/>
          </a:p>
          <a:p>
            <a:r>
              <a:rPr lang="en-US" altLang="en-US" sz="2000" b="1" dirty="0"/>
              <a:t>Problem Gamblers </a:t>
            </a:r>
            <a:r>
              <a:rPr lang="en-US" altLang="en-US" sz="2000" b="1" dirty="0" err="1"/>
              <a:t>HelpLine</a:t>
            </a:r>
            <a:r>
              <a:rPr lang="en-US" altLang="en-US" sz="2000" b="1" dirty="0"/>
              <a:t> 1-800-522-4700</a:t>
            </a:r>
          </a:p>
          <a:p>
            <a:r>
              <a:rPr lang="en-US" altLang="en-US" sz="2000" b="1" dirty="0"/>
              <a:t>VA Healthcare System 1-</a:t>
            </a:r>
            <a:r>
              <a:rPr lang="en-US" sz="2000" b="1" dirty="0"/>
              <a:t>888-838-6256 </a:t>
            </a:r>
            <a:endParaRPr lang="en-US" altLang="en-US" sz="2000" b="1" dirty="0"/>
          </a:p>
          <a:p>
            <a:r>
              <a:rPr lang="en-US" altLang="en-US" sz="2000" b="1" dirty="0"/>
              <a:t>The Trevor Lifeline:  1-866-488-7386</a:t>
            </a:r>
          </a:p>
          <a:p>
            <a:r>
              <a:rPr lang="en-US" altLang="en-US" sz="2000" b="1" dirty="0"/>
              <a:t>Reno Behavioral Healthcare Hospital </a:t>
            </a:r>
            <a:r>
              <a:rPr lang="en-US" sz="2000" b="1" dirty="0"/>
              <a:t>775-393-2249</a:t>
            </a:r>
          </a:p>
          <a:p>
            <a:r>
              <a:rPr lang="en-US" altLang="en-US" sz="2000" b="1" dirty="0"/>
              <a:t>Renown Children’s Emergency Room 775-982-6000</a:t>
            </a:r>
          </a:p>
          <a:p>
            <a:r>
              <a:rPr lang="en-US" altLang="en-US" sz="2000" b="1" dirty="0"/>
              <a:t>West Hills 800-242-0478</a:t>
            </a:r>
          </a:p>
          <a:p>
            <a:r>
              <a:rPr lang="en-US" sz="2000" b="1" dirty="0"/>
              <a:t>Safe Voice is (833) 216-SAFE </a:t>
            </a:r>
            <a:r>
              <a:rPr lang="en-US" sz="20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http://safevoicenv.org/</a:t>
            </a:r>
            <a:endParaRPr lang="en-US" altLang="en-US" sz="2000" b="1" dirty="0"/>
          </a:p>
          <a:p>
            <a:r>
              <a:rPr lang="en-US" altLang="en-US" sz="2000" b="1" dirty="0"/>
              <a:t>Rural Clinics Care Team, Immediate Mental Health   </a:t>
            </a:r>
            <a:r>
              <a:rPr lang="en-US" sz="2000" b="1" dirty="0"/>
              <a:t>1-877-283-2437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43" y="1456215"/>
            <a:ext cx="1402412" cy="18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00977589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03BF-D6BF-45E6-8E87-5F05987A3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4" y="365126"/>
            <a:ext cx="8984202" cy="1325563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Crisis Now Model Core Elements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E05413D-912B-4E53-A1EF-F9F68EA5CE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92699" y="1930135"/>
            <a:ext cx="3086100" cy="124169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A1BEC-FC31-408D-9242-74C54972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7771" y="2286000"/>
            <a:ext cx="3463073" cy="283321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1500" b="1" dirty="0">
                <a:solidFill>
                  <a:schemeClr val="tx2"/>
                </a:solidFill>
              </a:rPr>
              <a:t>High-Tech Crisis Call Center</a:t>
            </a:r>
          </a:p>
          <a:p>
            <a:pPr>
              <a:lnSpc>
                <a:spcPct val="200000"/>
              </a:lnSpc>
            </a:pPr>
            <a:r>
              <a:rPr lang="en-US" sz="1500" b="1" dirty="0">
                <a:solidFill>
                  <a:schemeClr val="tx2"/>
                </a:solidFill>
              </a:rPr>
              <a:t>24/7 Mobile Crisis</a:t>
            </a:r>
          </a:p>
          <a:p>
            <a:pPr>
              <a:lnSpc>
                <a:spcPct val="200000"/>
              </a:lnSpc>
            </a:pPr>
            <a:r>
              <a:rPr lang="en-US" sz="1500" b="1" dirty="0">
                <a:solidFill>
                  <a:schemeClr val="tx2"/>
                </a:solidFill>
              </a:rPr>
              <a:t>Crisis Stabilization</a:t>
            </a:r>
          </a:p>
          <a:p>
            <a:pPr>
              <a:lnSpc>
                <a:spcPct val="200000"/>
              </a:lnSpc>
            </a:pPr>
            <a:r>
              <a:rPr lang="en-US" sz="1500" b="1" dirty="0">
                <a:solidFill>
                  <a:schemeClr val="tx2"/>
                </a:solidFill>
              </a:rPr>
              <a:t>Essential Principles and Practices </a:t>
            </a:r>
          </a:p>
          <a:p>
            <a:endParaRPr lang="en-US" dirty="0"/>
          </a:p>
        </p:txBody>
      </p:sp>
      <p:pic>
        <p:nvPicPr>
          <p:cNvPr id="9" name="Picture 8" descr="A large brick building with grass in front of a house&#10;&#10;Description automatically generated">
            <a:extLst>
              <a:ext uri="{FF2B5EF4-FFF2-40B4-BE49-F238E27FC236}">
                <a16:creationId xmlns:a16="http://schemas.microsoft.com/office/drawing/2014/main" id="{DAB5CEB1-BF48-4E27-8440-453B526C2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92699" y="3244609"/>
            <a:ext cx="3086100" cy="12416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ACC8A0-F4BA-49F9-AD06-1DA77BDA5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118558" y="4555645"/>
            <a:ext cx="3086100" cy="14416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EED71A-12F7-4065-BD37-264D1D974ECF}"/>
              </a:ext>
            </a:extLst>
          </p:cNvPr>
          <p:cNvSpPr txBox="1"/>
          <p:nvPr/>
        </p:nvSpPr>
        <p:spPr>
          <a:xfrm>
            <a:off x="4203532" y="2792719"/>
            <a:ext cx="879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highlight>
                  <a:srgbClr val="C0C0C0"/>
                </a:highlight>
              </a:rPr>
              <a:t>High-Tech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A72305-77F6-4D5A-B4D9-EDD961FB86B8}"/>
              </a:ext>
            </a:extLst>
          </p:cNvPr>
          <p:cNvSpPr txBox="1"/>
          <p:nvPr/>
        </p:nvSpPr>
        <p:spPr>
          <a:xfrm>
            <a:off x="4182493" y="3313955"/>
            <a:ext cx="9324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Home-Like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6863D4-979D-4291-A6A2-D21EFAE32D79}"/>
              </a:ext>
            </a:extLst>
          </p:cNvPr>
          <p:cNvSpPr txBox="1"/>
          <p:nvPr/>
        </p:nvSpPr>
        <p:spPr>
          <a:xfrm>
            <a:off x="4154842" y="5662516"/>
            <a:ext cx="9605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Their Place</a:t>
            </a:r>
          </a:p>
        </p:txBody>
      </p:sp>
    </p:spTree>
    <p:extLst>
      <p:ext uri="{BB962C8B-B14F-4D97-AF65-F5344CB8AC3E}">
        <p14:creationId xmlns:p14="http://schemas.microsoft.com/office/powerpoint/2010/main" val="13270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8F7B-FD9B-2345-B4B0-235537F4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48" y="310054"/>
            <a:ext cx="8250112" cy="960668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7 Essential Elements of ZERO Suicide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48A5037-63E0-49E2-B4B9-52C5AE2BB789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1244601" y="5494251"/>
            <a:ext cx="7383859" cy="5064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625" dirty="0">
                <a:solidFill>
                  <a:schemeClr val="bg1">
                    <a:lumMod val="50000"/>
                  </a:schemeClr>
                </a:solidFill>
              </a:rPr>
              <a:t>National Association of State Mental Health Program Directors National Action Alliance for Suicide Prevention</a:t>
            </a:r>
          </a:p>
          <a:p>
            <a:pPr marL="0" indent="0">
              <a:buNone/>
            </a:pPr>
            <a:r>
              <a:rPr lang="en-US" sz="2625" dirty="0">
                <a:solidFill>
                  <a:schemeClr val="bg1">
                    <a:lumMod val="50000"/>
                  </a:schemeClr>
                </a:solidFill>
              </a:rPr>
              <a:t>Zero Suicide</a:t>
            </a:r>
          </a:p>
          <a:p>
            <a:pPr marL="0" indent="0">
              <a:buNone/>
            </a:pPr>
            <a:endParaRPr lang="en-US" sz="27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7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5EC72-769C-6948-88CF-FFBB01D3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4A2A-206C-4E64-99E9-2FA83D09585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21FE09-4E4F-AD42-8D9C-65FEA57F05D5}"/>
              </a:ext>
            </a:extLst>
          </p:cNvPr>
          <p:cNvSpPr/>
          <p:nvPr/>
        </p:nvSpPr>
        <p:spPr bwMode="auto">
          <a:xfrm>
            <a:off x="1543050" y="2009775"/>
            <a:ext cx="1502645" cy="1338263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chemeClr val="bg1"/>
              </a:solidFill>
              <a:latin typeface="Arial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chemeClr val="bg1"/>
              </a:solidFill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LEAD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7A8192-FA87-9B43-B862-9DADA86C6CCF}"/>
              </a:ext>
            </a:extLst>
          </p:cNvPr>
          <p:cNvSpPr/>
          <p:nvPr/>
        </p:nvSpPr>
        <p:spPr bwMode="auto">
          <a:xfrm>
            <a:off x="1800225" y="4162425"/>
            <a:ext cx="1571625" cy="109537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chemeClr val="bg1"/>
              </a:solidFill>
              <a:latin typeface="Arial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chemeClr val="bg1"/>
              </a:solidFill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chemeClr val="bg1"/>
                </a:solidFill>
                <a:latin typeface="Arial" charset="0"/>
              </a:rPr>
              <a:t>Transition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DB0377-8DF0-3F46-934C-36BB8DB0D38B}"/>
              </a:ext>
            </a:extLst>
          </p:cNvPr>
          <p:cNvSpPr/>
          <p:nvPr/>
        </p:nvSpPr>
        <p:spPr bwMode="auto">
          <a:xfrm>
            <a:off x="4457104" y="2092282"/>
            <a:ext cx="1645522" cy="169701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chemeClr val="bg1"/>
              </a:solidFill>
              <a:latin typeface="Arial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chemeClr val="bg1"/>
              </a:solidFill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chemeClr val="bg1"/>
                </a:solidFill>
                <a:latin typeface="Arial" charset="0"/>
              </a:rPr>
              <a:t>Train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D8175E-9A05-714C-8B6F-4F528FF8DD24}"/>
              </a:ext>
            </a:extLst>
          </p:cNvPr>
          <p:cNvSpPr/>
          <p:nvPr/>
        </p:nvSpPr>
        <p:spPr bwMode="auto">
          <a:xfrm>
            <a:off x="2828925" y="2560551"/>
            <a:ext cx="1571625" cy="169701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>
              <a:latin typeface="Arial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Identify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BDBB5A-70D3-4E4E-91D5-D56378242BEE}"/>
              </a:ext>
            </a:extLst>
          </p:cNvPr>
          <p:cNvSpPr/>
          <p:nvPr/>
        </p:nvSpPr>
        <p:spPr bwMode="auto">
          <a:xfrm>
            <a:off x="5943004" y="2171700"/>
            <a:ext cx="1571030" cy="1306599"/>
          </a:xfrm>
          <a:prstGeom prst="rect">
            <a:avLst/>
          </a:prstGeom>
          <a:solidFill>
            <a:schemeClr val="accent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chemeClr val="bg1"/>
              </a:solidFill>
              <a:latin typeface="Arial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chemeClr val="bg1"/>
              </a:solidFill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ENGAGE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3252AB-A588-7D41-99F6-D9238B74FB34}"/>
              </a:ext>
            </a:extLst>
          </p:cNvPr>
          <p:cNvSpPr/>
          <p:nvPr/>
        </p:nvSpPr>
        <p:spPr bwMode="auto">
          <a:xfrm>
            <a:off x="6003235" y="3699841"/>
            <a:ext cx="1326253" cy="154843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chemeClr val="bg1"/>
              </a:solidFill>
              <a:latin typeface="Arial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chemeClr val="bg1"/>
              </a:solidFill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</a:rPr>
              <a:t>IMPROVE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CF0287-D677-7A49-883A-242F4C576B91}"/>
              </a:ext>
            </a:extLst>
          </p:cNvPr>
          <p:cNvSpPr/>
          <p:nvPr/>
        </p:nvSpPr>
        <p:spPr bwMode="auto">
          <a:xfrm>
            <a:off x="4342804" y="3657601"/>
            <a:ext cx="1571624" cy="131921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chemeClr val="accent1">
                  <a:lumMod val="40000"/>
                  <a:lumOff val="60000"/>
                </a:schemeClr>
              </a:solidFill>
              <a:latin typeface="Arial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chemeClr val="accent5">
                  <a:lumMod val="75000"/>
                </a:schemeClr>
              </a:solidFill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TREAT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6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723280" y="421364"/>
            <a:ext cx="8056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Roboto Black" panose="02000000000000000000" pitchFamily="2" charset="0"/>
              </a:rPr>
              <a:t>Our </a:t>
            </a:r>
            <a:r>
              <a:rPr lang="en-US" sz="4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Black" panose="02000000000000000000" pitchFamily="2" charset="0"/>
              </a:rPr>
              <a:t>State </a:t>
            </a: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Roboto Black" panose="02000000000000000000" pitchFamily="2" charset="0"/>
              </a:rPr>
              <a:t>Team Members</a:t>
            </a:r>
            <a:endParaRPr lang="en-US" sz="40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Roboto Black" panose="02000000000000000000" pitchFamily="2" charset="0"/>
            </a:endParaRPr>
          </a:p>
        </p:txBody>
      </p:sp>
      <p:pic>
        <p:nvPicPr>
          <p:cNvPr id="5" name="Picture 4" descr="NDV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3" y="1735354"/>
            <a:ext cx="2299043" cy="229904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68014" y="1354448"/>
            <a:ext cx="1535425" cy="469751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AU" b="1" dirty="0">
                <a:solidFill>
                  <a:schemeClr val="accent3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Team Lead</a:t>
            </a:r>
          </a:p>
        </p:txBody>
      </p:sp>
      <p:pic>
        <p:nvPicPr>
          <p:cNvPr id="6" name="Picture 5" descr="Airwin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421" y="1997645"/>
            <a:ext cx="1797160" cy="1797160"/>
          </a:xfrm>
          <a:prstGeom prst="rect">
            <a:avLst/>
          </a:prstGeom>
        </p:spPr>
      </p:pic>
      <p:sp>
        <p:nvSpPr>
          <p:cNvPr id="43" name="Text Placeholder 32"/>
          <p:cNvSpPr txBox="1">
            <a:spLocks/>
          </p:cNvSpPr>
          <p:nvPr/>
        </p:nvSpPr>
        <p:spPr>
          <a:xfrm>
            <a:off x="4123714" y="3901352"/>
            <a:ext cx="1294574" cy="2660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900" b="1" dirty="0">
                <a:solidFill>
                  <a:schemeClr val="accent1"/>
                </a:solidFill>
                <a:latin typeface="Source Sans Pro Light" panose="020B0403030403020204" pitchFamily="34" charset="0"/>
              </a:rPr>
              <a:t>Nevada Air National Guard</a:t>
            </a:r>
            <a:endParaRPr lang="en-US" sz="900" b="1" dirty="0">
              <a:solidFill>
                <a:srgbClr val="656D78"/>
              </a:solidFill>
              <a:latin typeface="Source Sans Pro Light" panose="020B0403030403020204" pitchFamily="3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Picture 6" descr="army-national-guard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61" y="1354448"/>
            <a:ext cx="2036846" cy="2036846"/>
          </a:xfrm>
          <a:prstGeom prst="rect">
            <a:avLst/>
          </a:prstGeom>
        </p:spPr>
      </p:pic>
      <p:sp>
        <p:nvSpPr>
          <p:cNvPr id="44" name="Text Placeholder 32"/>
          <p:cNvSpPr txBox="1">
            <a:spLocks/>
          </p:cNvSpPr>
          <p:nvPr/>
        </p:nvSpPr>
        <p:spPr>
          <a:xfrm>
            <a:off x="6604034" y="4238577"/>
            <a:ext cx="1385124" cy="2660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900" b="1" dirty="0">
                <a:solidFill>
                  <a:schemeClr val="accent1"/>
                </a:solidFill>
                <a:latin typeface="Source Sans Pro Light" panose="020B0403030403020204" pitchFamily="34" charset="0"/>
              </a:rPr>
              <a:t>Nevada Army National Guard</a:t>
            </a:r>
            <a:endParaRPr lang="en-US" sz="900" b="1" dirty="0">
              <a:solidFill>
                <a:srgbClr val="656D78"/>
              </a:solidFill>
              <a:latin typeface="Source Sans Pro Light" panose="020B0403030403020204" pitchFamily="3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F98B0B-9469-4A07-9D05-D929F5F14E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77" y="4282228"/>
            <a:ext cx="1523723" cy="2211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AFA103-2C2F-474A-9B32-F0FEE6D0AD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41" y="3794805"/>
            <a:ext cx="1782042" cy="241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4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D285E5-2EC2-4A6A-B921-A47709C2EA72}"/>
              </a:ext>
            </a:extLst>
          </p:cNvPr>
          <p:cNvSpPr txBox="1"/>
          <p:nvPr/>
        </p:nvSpPr>
        <p:spPr>
          <a:xfrm>
            <a:off x="3089429" y="1482572"/>
            <a:ext cx="53576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b="1" dirty="0">
                <a:latin typeface="Century Gothic" panose="020B0502020202020204" pitchFamily="34" charset="0"/>
              </a:rPr>
              <a:t>NDVS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b="1" dirty="0">
                <a:latin typeface="Century Gothic" panose="020B0502020202020204" pitchFamily="34" charset="0"/>
              </a:rPr>
              <a:t>U.S. Department of Veterans Affairs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b="1" dirty="0">
                <a:latin typeface="Century Gothic" panose="020B0502020202020204" pitchFamily="34" charset="0"/>
              </a:rPr>
              <a:t>Nevada Department of Health and Human Services, Division of Public &amp; Behavioral Health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b="1" dirty="0">
                <a:latin typeface="Century Gothic" panose="020B0502020202020204" pitchFamily="34" charset="0"/>
              </a:rPr>
              <a:t>Office of Suicide Prevention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b="1" dirty="0">
                <a:latin typeface="Century Gothic" panose="020B0502020202020204" pitchFamily="34" charset="0"/>
              </a:rPr>
              <a:t>City of Las Vegas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b="1" dirty="0">
                <a:latin typeface="Century Gothic" panose="020B0502020202020204" pitchFamily="34" charset="0"/>
              </a:rPr>
              <a:t>Mayor of Sparks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b="1" dirty="0">
                <a:latin typeface="Century Gothic" panose="020B0502020202020204" pitchFamily="34" charset="0"/>
              </a:rPr>
              <a:t>Mayor of Reno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b="1" dirty="0">
                <a:latin typeface="Century Gothic" panose="020B0502020202020204" pitchFamily="34" charset="0"/>
              </a:rPr>
              <a:t>Northern Nevada Veterans Resource Center (VRC)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b="1" dirty="0">
                <a:latin typeface="Century Gothic" panose="020B0502020202020204" pitchFamily="34" charset="0"/>
              </a:rPr>
              <a:t>Center for the Application of Substance Abuse Technologies (CASAT), School of Community Health Sciences, UNR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b="1" dirty="0">
                <a:latin typeface="Century Gothic" panose="020B0502020202020204" pitchFamily="34" charset="0"/>
              </a:rPr>
              <a:t>Nevada Army National Guard Military &amp; Family Support Services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b="1" dirty="0">
                <a:latin typeface="Century Gothic" panose="020B0502020202020204" pitchFamily="34" charset="0"/>
              </a:rPr>
              <a:t>Reno Vet Center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b="1" dirty="0">
                <a:latin typeface="Century Gothic" panose="020B0502020202020204" pitchFamily="34" charset="0"/>
              </a:rPr>
              <a:t>Truckee Meadows Community College Veterans Services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b="1" dirty="0">
                <a:latin typeface="Century Gothic" panose="020B0502020202020204" pitchFamily="34" charset="0"/>
              </a:rPr>
              <a:t>Truckee Meadows Veterans Community Council/ Nevada National Guard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b="1" dirty="0">
                <a:latin typeface="Century Gothic" panose="020B0502020202020204" pitchFamily="34" charset="0"/>
              </a:rPr>
              <a:t>Reno Police Department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b="1" dirty="0">
                <a:latin typeface="Century Gothic" panose="020B0502020202020204" pitchFamily="34" charset="0"/>
              </a:rPr>
              <a:t>Washoe County Human Services Agency, M.O.S.T.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b="1" dirty="0">
                <a:latin typeface="Century Gothic" panose="020B0502020202020204" pitchFamily="34" charset="0"/>
              </a:rPr>
              <a:t>Reno Air National Guard, 152</a:t>
            </a:r>
            <a:r>
              <a:rPr lang="en-US" sz="1200" b="1" baseline="30000" dirty="0">
                <a:latin typeface="Century Gothic" panose="020B0502020202020204" pitchFamily="34" charset="0"/>
              </a:rPr>
              <a:t>nd</a:t>
            </a:r>
            <a:r>
              <a:rPr lang="en-US" sz="1200" b="1" dirty="0">
                <a:latin typeface="Century Gothic" panose="020B0502020202020204" pitchFamily="34" charset="0"/>
              </a:rPr>
              <a:t> Air wing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b="1" dirty="0">
                <a:latin typeface="Century Gothic" panose="020B0502020202020204" pitchFamily="34" charset="0"/>
              </a:rPr>
              <a:t>Reno-Sparks Indian Colonies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b="1" dirty="0">
                <a:latin typeface="Century Gothic" panose="020B0502020202020204" pitchFamily="34" charset="0"/>
              </a:rPr>
              <a:t>NAMI-National Alliance on Mental Health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b="1" dirty="0">
                <a:latin typeface="Century Gothic" panose="020B0502020202020204" pitchFamily="34" charset="0"/>
              </a:rPr>
              <a:t>MACCABEE Arms Ltd.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b="1" dirty="0">
                <a:latin typeface="Century Gothic" panose="020B0502020202020204" pitchFamily="34" charset="0"/>
              </a:rPr>
              <a:t>VVA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b="1" dirty="0">
                <a:latin typeface="Century Gothic" panose="020B0502020202020204" pitchFamily="34" charset="0"/>
              </a:rPr>
              <a:t>VFW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b="1" dirty="0">
                <a:latin typeface="Century Gothic" panose="020B0502020202020204" pitchFamily="34" charset="0"/>
              </a:rPr>
              <a:t>And more…</a:t>
            </a:r>
          </a:p>
          <a:p>
            <a:endParaRPr lang="en-US" sz="1200" dirty="0"/>
          </a:p>
          <a:p>
            <a:pPr marL="214313" indent="-214313">
              <a:buFont typeface="Wingdings" panose="05000000000000000000" pitchFamily="2" charset="2"/>
              <a:buChar char="v"/>
            </a:pPr>
            <a:endParaRPr lang="en-US" sz="1200" dirty="0"/>
          </a:p>
          <a:p>
            <a:pPr marL="214313" indent="-214313">
              <a:buFont typeface="Wingdings" panose="05000000000000000000" pitchFamily="2" charset="2"/>
              <a:buChar char="v"/>
            </a:pPr>
            <a:endParaRPr lang="en-US" sz="1200" dirty="0"/>
          </a:p>
          <a:p>
            <a:pPr marL="214313" indent="-214313">
              <a:buFont typeface="Wingdings" panose="05000000000000000000" pitchFamily="2" charset="2"/>
              <a:buChar char="v"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en-US" sz="1200" dirty="0">
              <a:latin typeface="Century Gothic" panose="020B0502020202020204" pitchFamily="34" charset="0"/>
            </a:endParaRPr>
          </a:p>
          <a:p>
            <a:pPr algn="ctr"/>
            <a:endParaRPr lang="en-US" sz="1200" i="1" dirty="0">
              <a:latin typeface="Century Gothic" panose="020B0502020202020204" pitchFamily="34" charset="0"/>
            </a:endParaRPr>
          </a:p>
          <a:p>
            <a:pPr algn="ctr"/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39EC8-8F6E-461F-92FD-54C703D240BA}"/>
              </a:ext>
            </a:extLst>
          </p:cNvPr>
          <p:cNvSpPr txBox="1"/>
          <p:nvPr/>
        </p:nvSpPr>
        <p:spPr>
          <a:xfrm>
            <a:off x="1357605" y="52831"/>
            <a:ext cx="716474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</a:rPr>
              <a:t>Collaboration</a:t>
            </a:r>
          </a:p>
          <a:p>
            <a:pPr algn="ctr">
              <a:lnSpc>
                <a:spcPct val="150000"/>
              </a:lnSpc>
            </a:pPr>
            <a:r>
              <a:rPr lang="en-US" i="1" dirty="0">
                <a:latin typeface="Century Gothic" panose="020B0502020202020204" pitchFamily="34" charset="0"/>
              </a:rPr>
              <a:t>To all the Agencies who accepted the Mayor’s Challenge……</a:t>
            </a:r>
          </a:p>
          <a:p>
            <a:pPr algn="ctr"/>
            <a:endParaRPr lang="en-US" sz="270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6C888A8-EA5C-4DC4-80EE-C837DC4A4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6" y="1551298"/>
            <a:ext cx="2995293" cy="375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89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3"/>
          <p:cNvSpPr/>
          <p:nvPr/>
        </p:nvSpPr>
        <p:spPr>
          <a:xfrm>
            <a:off x="0" y="857166"/>
            <a:ext cx="9144000" cy="51435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1888513" y="1869154"/>
            <a:ext cx="5366971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656D78"/>
                </a:solidFill>
                <a:latin typeface="Source Sans Pro" panose="020B0503030403020204" pitchFamily="34" charset="0"/>
                <a:cs typeface="Open Sans" charset="0"/>
                <a:sym typeface="Open Sans" charset="0"/>
              </a:rPr>
              <a:t>Misty Vaughan Allen, MS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656D78"/>
                </a:solidFill>
                <a:latin typeface="Source Sans Pro" panose="020B0503030403020204" pitchFamily="34" charset="0"/>
                <a:cs typeface="Open Sans" charset="0"/>
                <a:sym typeface="Open Sans" charset="0"/>
              </a:rPr>
              <a:t>Suicide Prevention Coordinator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656D78"/>
                </a:solidFill>
                <a:latin typeface="Source Sans Pro" panose="020B0503030403020204" pitchFamily="34" charset="0"/>
                <a:cs typeface="Open Sans" charset="0"/>
                <a:sym typeface="Open Sans" charset="0"/>
              </a:rPr>
              <a:t>Nevada Office of Suicide Prevention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656D78"/>
                </a:solidFill>
                <a:latin typeface="Source Sans Pro" panose="020B0503030403020204" pitchFamily="34" charset="0"/>
                <a:cs typeface="Open Sans" charset="0"/>
                <a:sym typeface="Open Sans" charset="0"/>
              </a:rPr>
              <a:t>Email: mvallen@health.nv.gov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656D78"/>
                </a:solidFill>
                <a:latin typeface="Source Sans Pro" panose="020B0503030403020204" pitchFamily="34" charset="0"/>
                <a:cs typeface="Open Sans" charset="0"/>
                <a:sym typeface="Open Sans" charset="0"/>
              </a:rPr>
              <a:t>Direct: (775)  684-2236</a:t>
            </a:r>
          </a:p>
          <a:p>
            <a:pPr algn="ctr">
              <a:lnSpc>
                <a:spcPct val="90000"/>
              </a:lnSpc>
            </a:pPr>
            <a:endParaRPr lang="en-US" dirty="0">
              <a:solidFill>
                <a:srgbClr val="656D78"/>
              </a:solidFill>
              <a:latin typeface="Source Sans Pro" panose="020B0503030403020204" pitchFamily="34" charset="0"/>
              <a:cs typeface="Open Sans" charset="0"/>
              <a:sym typeface="Open Sans" charset="0"/>
            </a:endParaRP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656D78"/>
                </a:solidFill>
                <a:latin typeface="Source Sans Pro" panose="020B0503030403020204" pitchFamily="34" charset="0"/>
                <a:cs typeface="Open Sans" charset="0"/>
                <a:sym typeface="Open Sans" charset="0"/>
              </a:rPr>
              <a:t>Kim Donohue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656D78"/>
                </a:solidFill>
                <a:latin typeface="Source Sans Pro" panose="020B0503030403020204" pitchFamily="34" charset="0"/>
                <a:cs typeface="Open Sans" charset="0"/>
                <a:sym typeface="Open Sans" charset="0"/>
              </a:rPr>
              <a:t>Suicide &amp; Homelessness Prevention Program Manager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656D78"/>
                </a:solidFill>
                <a:latin typeface="Source Sans Pro" panose="020B0503030403020204" pitchFamily="34" charset="0"/>
                <a:cs typeface="Open Sans" charset="0"/>
                <a:sym typeface="Open Sans" charset="0"/>
              </a:rPr>
              <a:t>Nevada Department of Veterans Services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656D78"/>
                </a:solidFill>
                <a:latin typeface="Source Sans Pro" panose="020B0503030403020204" pitchFamily="34" charset="0"/>
                <a:cs typeface="Open Sans" charset="0"/>
                <a:sym typeface="Open Sans" charset="0"/>
              </a:rPr>
              <a:t>Email: </a:t>
            </a:r>
            <a:r>
              <a:rPr lang="en-US" dirty="0" err="1">
                <a:solidFill>
                  <a:srgbClr val="656D78"/>
                </a:solidFill>
                <a:latin typeface="Source Sans Pro" panose="020B0503030403020204" pitchFamily="34" charset="0"/>
                <a:cs typeface="Open Sans" charset="0"/>
                <a:sym typeface="Open Sans" charset="0"/>
              </a:rPr>
              <a:t>donohuek@veterans.nv.gov</a:t>
            </a:r>
            <a:r>
              <a:rPr lang="en-US" dirty="0">
                <a:solidFill>
                  <a:srgbClr val="656D78"/>
                </a:solidFill>
                <a:latin typeface="Source Sans Pro" panose="020B0503030403020204" pitchFamily="34" charset="0"/>
                <a:cs typeface="Open Sans" charset="0"/>
                <a:sym typeface="Open Sans" charset="0"/>
              </a:rPr>
              <a:t>	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656D78"/>
                </a:solidFill>
                <a:latin typeface="Source Sans Pro" panose="020B0503030403020204" pitchFamily="34" charset="0"/>
                <a:cs typeface="Open Sans" charset="0"/>
                <a:sym typeface="Open Sans" charset="0"/>
              </a:rPr>
              <a:t>Direct: (775)321-4708 or (775)825-9847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656D78"/>
                </a:solidFill>
                <a:latin typeface="Source Sans Pro" panose="020B0503030403020204" pitchFamily="34" charset="0"/>
                <a:cs typeface="Open Sans" charset="0"/>
                <a:sym typeface="Open Sans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85913" y="1151328"/>
            <a:ext cx="1772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Contact:</a:t>
            </a:r>
            <a:endParaRPr lang="en-US" sz="3000" b="1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6" name="Picture 5" descr="NDV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13" y="3829176"/>
            <a:ext cx="2042980" cy="20429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11CCFC-27A6-4AAA-B8E3-4345EB1F1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0" y="1428327"/>
            <a:ext cx="1523723" cy="2211515"/>
          </a:xfrm>
          <a:prstGeom prst="rect">
            <a:avLst/>
          </a:prstGeom>
        </p:spPr>
      </p:pic>
      <p:pic>
        <p:nvPicPr>
          <p:cNvPr id="1027" name="Picture 2" descr="image004DHHS">
            <a:extLst>
              <a:ext uri="{FF2B5EF4-FFF2-40B4-BE49-F238E27FC236}">
                <a16:creationId xmlns:a16="http://schemas.microsoft.com/office/drawing/2014/main" id="{1EE6759B-7B30-4E79-983B-F9D96CAA2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06463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13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754687e6-571d-43f0-a90e-b98c7730d8b2">
      <UserInfo>
        <DisplayName>Maria V. Lokke</DisplayName>
        <AccountId>1920</AccountId>
        <AccountType/>
      </UserInfo>
      <UserInfo>
        <DisplayName>Sandra Larson</DisplayName>
        <AccountId>174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4EB0B37AE65A479585FE22556D608B" ma:contentTypeVersion="7" ma:contentTypeDescription="Create a new document." ma:contentTypeScope="" ma:versionID="1e98a5317e8b90ea66acb76160f0b00d">
  <xsd:schema xmlns:xsd="http://www.w3.org/2001/XMLSchema" xmlns:xs="http://www.w3.org/2001/XMLSchema" xmlns:p="http://schemas.microsoft.com/office/2006/metadata/properties" xmlns:ns1="http://schemas.microsoft.com/sharepoint/v3" xmlns:ns2="754687e6-571d-43f0-a90e-b98c7730d8b2" xmlns:ns3="d06c04a2-2e5b-484a-b8e7-8a6a2d8c9575" targetNamespace="http://schemas.microsoft.com/office/2006/metadata/properties" ma:root="true" ma:fieldsID="1bb4aba8ab039f2a66c68c6501344c2b" ns1:_="" ns2:_="" ns3:_="">
    <xsd:import namespace="http://schemas.microsoft.com/sharepoint/v3"/>
    <xsd:import namespace="754687e6-571d-43f0-a90e-b98c7730d8b2"/>
    <xsd:import namespace="d06c04a2-2e5b-484a-b8e7-8a6a2d8c957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4687e6-571d-43f0-a90e-b98c7730d8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c04a2-2e5b-484a-b8e7-8a6a2d8c95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A7D381-6471-4A76-BA4D-276E58A4F5A0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d06c04a2-2e5b-484a-b8e7-8a6a2d8c9575"/>
    <ds:schemaRef ds:uri="754687e6-571d-43f0-a90e-b98c7730d8b2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62D467E-9FF5-4EA1-BF6D-6873AF3F08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54687e6-571d-43f0-a90e-b98c7730d8b2"/>
    <ds:schemaRef ds:uri="d06c04a2-2e5b-484a-b8e7-8a6a2d8c95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EB9ABC-AC61-4618-8472-59DD9D655F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626</Words>
  <Application>Microsoft Office PowerPoint</Application>
  <PresentationFormat>On-screen Show (4:3)</PresentationFormat>
  <Paragraphs>124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Bell MT</vt:lpstr>
      <vt:lpstr>Calibri</vt:lpstr>
      <vt:lpstr>Calibri Light</vt:lpstr>
      <vt:lpstr>Century Gothic</vt:lpstr>
      <vt:lpstr>Roboto Black</vt:lpstr>
      <vt:lpstr>Source Sans Pro</vt:lpstr>
      <vt:lpstr>Source Sans Pro Light</vt:lpstr>
      <vt:lpstr>Times New Roman</vt:lpstr>
      <vt:lpstr>Verdana</vt:lpstr>
      <vt:lpstr>Vrinda</vt:lpstr>
      <vt:lpstr>Wingdings</vt:lpstr>
      <vt:lpstr>Office Theme</vt:lpstr>
      <vt:lpstr>Prevention Steps….</vt:lpstr>
      <vt:lpstr>PowerPoint Presentation</vt:lpstr>
      <vt:lpstr>Resources for People at Risk for Suicide</vt:lpstr>
      <vt:lpstr>Crisis Now Model Core Elements</vt:lpstr>
      <vt:lpstr> 7 Essential Elements of ZERO Suicide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Misty Vaughan Allen</dc:creator>
  <cp:lastModifiedBy>Randi Thompson</cp:lastModifiedBy>
  <cp:revision>51</cp:revision>
  <dcterms:created xsi:type="dcterms:W3CDTF">2019-07-17T18:48:01Z</dcterms:created>
  <dcterms:modified xsi:type="dcterms:W3CDTF">2020-01-22T00:57:04Z</dcterms:modified>
</cp:coreProperties>
</file>