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7" r:id="rId4"/>
    <p:sldId id="258" r:id="rId5"/>
    <p:sldId id="259" r:id="rId6"/>
    <p:sldId id="260" r:id="rId7"/>
    <p:sldId id="268"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26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3C9C4-F0E7-4932-BB7A-907BF6D89763}"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DE578-9722-459C-BE48-4D4125A41606}" type="slidenum">
              <a:rPr lang="en-US" smtClean="0"/>
              <a:pPr/>
              <a:t>‹#›</a:t>
            </a:fld>
            <a:endParaRPr lang="en-US"/>
          </a:p>
        </p:txBody>
      </p:sp>
    </p:spTree>
    <p:extLst>
      <p:ext uri="{BB962C8B-B14F-4D97-AF65-F5344CB8AC3E}">
        <p14:creationId xmlns:p14="http://schemas.microsoft.com/office/powerpoint/2010/main" xmlns="" val="236870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for Statistics: DOE,</a:t>
            </a:r>
            <a:r>
              <a:rPr lang="en-US" baseline="0" dirty="0" smtClean="0"/>
              <a:t> Energy Information Agency’s</a:t>
            </a:r>
            <a:r>
              <a:rPr lang="en-US" dirty="0" smtClean="0"/>
              <a:t> “Annual Energy</a:t>
            </a:r>
            <a:r>
              <a:rPr lang="en-US" baseline="0" dirty="0" smtClean="0"/>
              <a:t> Outlook 2014” and the “BP Statistical Review of World Energy 2014, June 2014”</a:t>
            </a:r>
            <a:endParaRPr lang="en-US" dirty="0"/>
          </a:p>
        </p:txBody>
      </p:sp>
      <p:sp>
        <p:nvSpPr>
          <p:cNvPr id="4" name="Slide Number Placeholder 3"/>
          <p:cNvSpPr>
            <a:spLocks noGrp="1"/>
          </p:cNvSpPr>
          <p:nvPr>
            <p:ph type="sldNum" sz="quarter" idx="10"/>
          </p:nvPr>
        </p:nvSpPr>
        <p:spPr/>
        <p:txBody>
          <a:bodyPr/>
          <a:lstStyle/>
          <a:p>
            <a:fld id="{662DE578-9722-459C-BE48-4D4125A41606}" type="slidenum">
              <a:rPr lang="en-US" smtClean="0"/>
              <a:pPr/>
              <a:t>1</a:t>
            </a:fld>
            <a:endParaRPr lang="en-US"/>
          </a:p>
        </p:txBody>
      </p:sp>
    </p:spTree>
    <p:extLst>
      <p:ext uri="{BB962C8B-B14F-4D97-AF65-F5344CB8AC3E}">
        <p14:creationId xmlns:p14="http://schemas.microsoft.com/office/powerpoint/2010/main" xmlns="" val="190024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balanced budget for Russia depends on an average price of crude oil between $110 and $115 per barrel. But with prices recently falling below $90 and signs that the price may stay low for the foreseeable future, the country may experience shortfalls. Here is where the price of oil was over the past 35 years as major events were taking place in Russia. (Source: U.S. Energy Information Administration. Pegged to U.S. </a:t>
            </a:r>
            <a:r>
              <a:rPr lang="en-US" smtClean="0"/>
              <a:t>import price)</a:t>
            </a:r>
            <a:endParaRPr lang="en-US"/>
          </a:p>
        </p:txBody>
      </p:sp>
      <p:sp>
        <p:nvSpPr>
          <p:cNvPr id="4" name="Slide Number Placeholder 3"/>
          <p:cNvSpPr>
            <a:spLocks noGrp="1"/>
          </p:cNvSpPr>
          <p:nvPr>
            <p:ph type="sldNum" sz="quarter" idx="10"/>
          </p:nvPr>
        </p:nvSpPr>
        <p:spPr/>
        <p:txBody>
          <a:bodyPr/>
          <a:lstStyle/>
          <a:p>
            <a:fld id="{662DE578-9722-459C-BE48-4D4125A4160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B417D-013D-4B5F-AF88-DECBE7A94076}"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61413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417D-013D-4B5F-AF88-DECBE7A94076}"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195795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417D-013D-4B5F-AF88-DECBE7A94076}"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244675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417D-013D-4B5F-AF88-DECBE7A94076}"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387229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B417D-013D-4B5F-AF88-DECBE7A94076}"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15787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B417D-013D-4B5F-AF88-DECBE7A94076}"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380351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B417D-013D-4B5F-AF88-DECBE7A94076}"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26083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B417D-013D-4B5F-AF88-DECBE7A94076}"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110010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B417D-013D-4B5F-AF88-DECBE7A94076}"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209791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B417D-013D-4B5F-AF88-DECBE7A94076}"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316804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B417D-013D-4B5F-AF88-DECBE7A94076}"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318352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B417D-013D-4B5F-AF88-DECBE7A94076}"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CE0B6-9602-42F2-A562-AC524B9381B5}" type="slidenum">
              <a:rPr lang="en-US" smtClean="0"/>
              <a:pPr/>
              <a:t>‹#›</a:t>
            </a:fld>
            <a:endParaRPr lang="en-US"/>
          </a:p>
        </p:txBody>
      </p:sp>
    </p:spTree>
    <p:extLst>
      <p:ext uri="{BB962C8B-B14F-4D97-AF65-F5344CB8AC3E}">
        <p14:creationId xmlns:p14="http://schemas.microsoft.com/office/powerpoint/2010/main" xmlns="" val="260239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fontScale="90000"/>
          </a:bodyPr>
          <a:lstStyle/>
          <a:p>
            <a:r>
              <a:rPr lang="en-US" sz="5400" b="1" dirty="0" smtClean="0"/>
              <a:t>WORLD OIL PRODUCTION</a:t>
            </a:r>
            <a:br>
              <a:rPr lang="en-US" sz="5400" b="1" dirty="0" smtClean="0"/>
            </a:br>
            <a:r>
              <a:rPr lang="en-US" sz="5400" b="1" dirty="0" smtClean="0"/>
              <a:t>2009-2014</a:t>
            </a:r>
            <a:endParaRPr lang="en-US" sz="5400" b="1" dirty="0"/>
          </a:p>
        </p:txBody>
      </p:sp>
      <p:sp>
        <p:nvSpPr>
          <p:cNvPr id="3" name="Subtitle 2"/>
          <p:cNvSpPr>
            <a:spLocks noGrp="1"/>
          </p:cNvSpPr>
          <p:nvPr>
            <p:ph type="subTitle" idx="1"/>
          </p:nvPr>
        </p:nvSpPr>
        <p:spPr>
          <a:xfrm>
            <a:off x="533400" y="2819400"/>
            <a:ext cx="7543800" cy="2362200"/>
          </a:xfrm>
        </p:spPr>
        <p:txBody>
          <a:bodyPr>
            <a:noAutofit/>
          </a:bodyPr>
          <a:lstStyle/>
          <a:p>
            <a:pPr marL="514350" indent="-514350">
              <a:buAutoNum type="arabicPlain" startAt="2009"/>
            </a:pPr>
            <a:r>
              <a:rPr lang="en-US" sz="3600" b="1" dirty="0" smtClean="0">
                <a:solidFill>
                  <a:srgbClr val="002060"/>
                </a:solidFill>
              </a:rPr>
              <a:t>: 84 </a:t>
            </a:r>
            <a:r>
              <a:rPr lang="en-US" sz="3600" b="1" dirty="0" err="1" smtClean="0">
                <a:solidFill>
                  <a:srgbClr val="002060"/>
                </a:solidFill>
              </a:rPr>
              <a:t>mbd</a:t>
            </a:r>
            <a:r>
              <a:rPr lang="en-US" sz="3600" b="1" dirty="0" smtClean="0">
                <a:solidFill>
                  <a:srgbClr val="002060"/>
                </a:solidFill>
              </a:rPr>
              <a:t> or 30.6 Billion Barrels per year</a:t>
            </a:r>
          </a:p>
          <a:p>
            <a:pPr marL="514350" indent="-514350">
              <a:buAutoNum type="arabicPlain" startAt="2009"/>
            </a:pPr>
            <a:endParaRPr lang="en-US" sz="3600" b="1" dirty="0" smtClean="0">
              <a:solidFill>
                <a:srgbClr val="002060"/>
              </a:solidFill>
            </a:endParaRPr>
          </a:p>
          <a:p>
            <a:r>
              <a:rPr lang="en-US" sz="3600" b="1" dirty="0" smtClean="0">
                <a:solidFill>
                  <a:srgbClr val="002060"/>
                </a:solidFill>
              </a:rPr>
              <a:t>2014: 90 </a:t>
            </a:r>
            <a:r>
              <a:rPr lang="en-US" sz="3600" b="1" dirty="0" err="1" smtClean="0">
                <a:solidFill>
                  <a:srgbClr val="002060"/>
                </a:solidFill>
              </a:rPr>
              <a:t>mbd</a:t>
            </a:r>
            <a:r>
              <a:rPr lang="en-US" sz="3600" b="1" dirty="0" smtClean="0">
                <a:solidFill>
                  <a:srgbClr val="002060"/>
                </a:solidFill>
              </a:rPr>
              <a:t> or 32.8 Billion Barrels per year</a:t>
            </a:r>
            <a:endParaRPr lang="en-US" sz="3600" b="1" dirty="0">
              <a:solidFill>
                <a:srgbClr val="002060"/>
              </a:solidFill>
            </a:endParaRPr>
          </a:p>
        </p:txBody>
      </p:sp>
    </p:spTree>
    <p:extLst>
      <p:ext uri="{BB962C8B-B14F-4D97-AF65-F5344CB8AC3E}">
        <p14:creationId xmlns:p14="http://schemas.microsoft.com/office/powerpoint/2010/main" xmlns="" val="3023554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descr="C:\Users\Ty\Google Drive\Crude Oil.jpg"/>
          <p:cNvPicPr>
            <a:picLocks noChangeAspect="1" noChangeArrowheads="1"/>
          </p:cNvPicPr>
          <p:nvPr/>
        </p:nvPicPr>
        <p:blipFill>
          <a:blip r:embed="rId3" cstate="print"/>
          <a:srcRect/>
          <a:stretch>
            <a:fillRect/>
          </a:stretch>
        </p:blipFill>
        <p:spPr bwMode="auto">
          <a:xfrm>
            <a:off x="1600200" y="1828800"/>
            <a:ext cx="6019800" cy="335946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RUSSIA’S ECONOMY MOVES INTO RECESSION</a:t>
            </a:r>
            <a:endParaRPr lang="en-US" dirty="0"/>
          </a:p>
        </p:txBody>
      </p:sp>
      <p:sp>
        <p:nvSpPr>
          <p:cNvPr id="3" name="Content Placeholder 2"/>
          <p:cNvSpPr>
            <a:spLocks noGrp="1"/>
          </p:cNvSpPr>
          <p:nvPr>
            <p:ph idx="1"/>
          </p:nvPr>
        </p:nvSpPr>
        <p:spPr>
          <a:xfrm>
            <a:off x="457200" y="1905000"/>
            <a:ext cx="8229600" cy="4525963"/>
          </a:xfrm>
        </p:spPr>
        <p:txBody>
          <a:bodyPr>
            <a:normAutofit fontScale="70000" lnSpcReduction="20000"/>
          </a:bodyPr>
          <a:lstStyle/>
          <a:p>
            <a:pPr lvl="0"/>
            <a:r>
              <a:rPr lang="en-US" dirty="0" smtClean="0"/>
              <a:t>Russian economy in “free fall”; worst crisis since 1998 (default)</a:t>
            </a:r>
          </a:p>
          <a:p>
            <a:pPr lvl="0"/>
            <a:r>
              <a:rPr lang="en-US" dirty="0" smtClean="0"/>
              <a:t>Russia GDP will decline this year by 4% w/oil at $60 (at least)</a:t>
            </a:r>
          </a:p>
          <a:p>
            <a:pPr lvl="0"/>
            <a:r>
              <a:rPr lang="en-US" dirty="0" smtClean="0"/>
              <a:t>50% drop in global oil prices cause Moscow to lose $100B</a:t>
            </a:r>
          </a:p>
          <a:p>
            <a:pPr lvl="0"/>
            <a:r>
              <a:rPr lang="en-US" dirty="0" smtClean="0"/>
              <a:t>Sanctions over Crimea annexation and Ukraine incursion also hurt</a:t>
            </a:r>
          </a:p>
          <a:p>
            <a:pPr lvl="0"/>
            <a:r>
              <a:rPr lang="en-US" dirty="0" smtClean="0"/>
              <a:t>Value of ruble declines x%; now at 63 for the dollar (down from 33)</a:t>
            </a:r>
          </a:p>
          <a:p>
            <a:r>
              <a:rPr lang="en-US" dirty="0" smtClean="0"/>
              <a:t>Despite efforts of Central Bank to prop it up</a:t>
            </a:r>
          </a:p>
          <a:p>
            <a:pPr lvl="0"/>
            <a:r>
              <a:rPr lang="en-US" dirty="0" smtClean="0"/>
              <a:t>Russia will import 40% less goods (mainly food!!)</a:t>
            </a:r>
          </a:p>
          <a:p>
            <a:pPr lvl="0"/>
            <a:r>
              <a:rPr lang="en-US" dirty="0" smtClean="0"/>
              <a:t>Inflation soaring; interest rates rise to 17%; capital flight out of Russia</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DOMESTIC AND EXTERNAL RAMIFICATIONS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lvl="0"/>
            <a:r>
              <a:rPr lang="en-US" dirty="0" smtClean="0"/>
              <a:t>Doubtful Moscow can accomplish ambitious $770B defense modernization programs</a:t>
            </a:r>
          </a:p>
          <a:p>
            <a:pPr lvl="0"/>
            <a:r>
              <a:rPr lang="en-US" dirty="0" smtClean="0"/>
              <a:t>Have to cut back on imports; very dependent on food from abroad</a:t>
            </a:r>
          </a:p>
          <a:p>
            <a:pPr lvl="0"/>
            <a:r>
              <a:rPr lang="en-US" dirty="0" smtClean="0"/>
              <a:t>Economy needs structural reform; now a “</a:t>
            </a:r>
            <a:r>
              <a:rPr lang="en-US" dirty="0" err="1" smtClean="0"/>
              <a:t>kleptocracy</a:t>
            </a:r>
            <a:r>
              <a:rPr lang="en-US" dirty="0" smtClean="0"/>
              <a:t>”; crony capitalism at its worst</a:t>
            </a:r>
          </a:p>
          <a:p>
            <a:pPr lvl="0"/>
            <a:r>
              <a:rPr lang="en-US" dirty="0" smtClean="0"/>
              <a:t>Economic problems compounded by severe demographic trends</a:t>
            </a:r>
          </a:p>
          <a:p>
            <a:pPr lvl="0"/>
            <a:r>
              <a:rPr lang="en-US" dirty="0" smtClean="0"/>
              <a:t>Putin’s popularity soars; now at 80% approval</a:t>
            </a:r>
          </a:p>
          <a:p>
            <a:pPr lvl="0"/>
            <a:r>
              <a:rPr lang="en-US" dirty="0" smtClean="0"/>
              <a:t>Much due to elimination of dissident voices; jingoistic press; campaign to blame nefarious West for all its problems</a:t>
            </a:r>
          </a:p>
          <a:p>
            <a:pPr lvl="0"/>
            <a:r>
              <a:rPr lang="en-US" dirty="0" smtClean="0"/>
              <a:t>“Nationalist Hysteria” sets in; Putin becomes mythical figure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sz="3600" b="1" dirty="0" smtClean="0"/>
              <a:t>HOW WILL PUTIN AND RUSSIA CONFRONT THE CHALLENGE?</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25963"/>
          </a:xfrm>
        </p:spPr>
        <p:txBody>
          <a:bodyPr>
            <a:normAutofit/>
          </a:bodyPr>
          <a:lstStyle/>
          <a:p>
            <a:r>
              <a:rPr lang="en-US" sz="2000" dirty="0" smtClean="0"/>
              <a:t>By instituting badly needed economic reforms? </a:t>
            </a:r>
            <a:r>
              <a:rPr lang="en-US" sz="2000" b="1" i="1" dirty="0" smtClean="0"/>
              <a:t>Doubtful</a:t>
            </a:r>
            <a:endParaRPr lang="en-US" sz="2000" dirty="0" smtClean="0"/>
          </a:p>
          <a:p>
            <a:r>
              <a:rPr lang="en-US" sz="2000" dirty="0" smtClean="0"/>
              <a:t>By increasing authoritarianism? Nationalist phobia? Myth of being surrounded? </a:t>
            </a:r>
            <a:r>
              <a:rPr lang="en-US" sz="2000" b="1" i="1" dirty="0" smtClean="0"/>
              <a:t>Likely</a:t>
            </a:r>
            <a:endParaRPr lang="en-US" sz="2000" dirty="0" smtClean="0"/>
          </a:p>
          <a:p>
            <a:r>
              <a:rPr lang="en-US" sz="2000" dirty="0" smtClean="0"/>
              <a:t>By striking out against the West? Is the “Wounded Bear” more dangerous in a weakened state? </a:t>
            </a:r>
            <a:r>
              <a:rPr lang="en-US" sz="2000" b="1" i="1" dirty="0" smtClean="0"/>
              <a:t>Unlikely, but…..</a:t>
            </a:r>
            <a:endParaRPr lang="en-US" sz="20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Autofit/>
          </a:bodyPr>
          <a:lstStyle/>
          <a:p>
            <a:r>
              <a:rPr lang="en-US" sz="4800" b="1" dirty="0" smtClean="0"/>
              <a:t>US OIL PRODUCTION FACTS</a:t>
            </a:r>
            <a:br>
              <a:rPr lang="en-US" sz="4800" b="1" dirty="0" smtClean="0"/>
            </a:br>
            <a:r>
              <a:rPr lang="en-US" sz="4800" b="1" dirty="0" smtClean="0"/>
              <a:t>2009-2014</a:t>
            </a:r>
            <a:endParaRPr lang="en-US" sz="4800" b="1" dirty="0"/>
          </a:p>
        </p:txBody>
      </p:sp>
      <p:sp>
        <p:nvSpPr>
          <p:cNvPr id="3" name="Content Placeholder 2"/>
          <p:cNvSpPr>
            <a:spLocks noGrp="1"/>
          </p:cNvSpPr>
          <p:nvPr>
            <p:ph idx="1"/>
          </p:nvPr>
        </p:nvSpPr>
        <p:spPr>
          <a:xfrm>
            <a:off x="457200" y="2057400"/>
            <a:ext cx="8229600" cy="4068763"/>
          </a:xfrm>
        </p:spPr>
        <p:txBody>
          <a:bodyPr>
            <a:normAutofit/>
          </a:bodyPr>
          <a:lstStyle/>
          <a:p>
            <a:pPr marL="514350" indent="-514350">
              <a:buAutoNum type="arabicPeriod"/>
            </a:pPr>
            <a:r>
              <a:rPr lang="en-US" b="1" dirty="0" smtClean="0"/>
              <a:t>US OIL PRODUCTION INCREASED BY 62% OF WHICH SHALE IS NOW 26%</a:t>
            </a:r>
          </a:p>
          <a:p>
            <a:pPr marL="0" indent="0">
              <a:buNone/>
            </a:pPr>
            <a:endParaRPr lang="en-US" b="1" dirty="0" smtClean="0"/>
          </a:p>
          <a:p>
            <a:pPr marL="514350" indent="-514350">
              <a:buAutoNum type="arabicPeriod" startAt="2"/>
            </a:pPr>
            <a:r>
              <a:rPr lang="en-US" b="1" dirty="0" smtClean="0"/>
              <a:t>TOTAL IMPORTS DECREASED FROM 65% TO 45% OF US CONSUMPTION, BUT OPEC  IMPORTS DECREASED BY 23%.</a:t>
            </a:r>
          </a:p>
          <a:p>
            <a:pPr marL="0" indent="0">
              <a:buNone/>
            </a:pPr>
            <a:endParaRPr lang="en-US" b="1" dirty="0" smtClean="0"/>
          </a:p>
        </p:txBody>
      </p:sp>
    </p:spTree>
    <p:extLst>
      <p:ext uri="{BB962C8B-B14F-4D97-AF65-F5344CB8AC3E}">
        <p14:creationId xmlns:p14="http://schemas.microsoft.com/office/powerpoint/2010/main" xmlns="" val="308803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US SHALE OIL PRODUCTION</a:t>
            </a:r>
            <a:endParaRPr lang="en-US" dirty="0"/>
          </a:p>
        </p:txBody>
      </p:sp>
      <p:pic>
        <p:nvPicPr>
          <p:cNvPr id="3" name="Picture 2" descr="graph of North American tight oil production, as explained in the article tex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2286000"/>
            <a:ext cx="7053943" cy="3429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800" b="1" dirty="0" smtClean="0"/>
              <a:t>US OIL PRODUCTION FACTS</a:t>
            </a:r>
            <a:br>
              <a:rPr lang="en-US" sz="4800" b="1" dirty="0" smtClean="0"/>
            </a:br>
            <a:r>
              <a:rPr lang="en-US" sz="4800" b="1" dirty="0" smtClean="0"/>
              <a:t>2009-2014</a:t>
            </a:r>
            <a:endParaRPr lang="en-US" sz="4800" dirty="0"/>
          </a:p>
        </p:txBody>
      </p:sp>
      <p:sp>
        <p:nvSpPr>
          <p:cNvPr id="3" name="Content Placeholder 2"/>
          <p:cNvSpPr>
            <a:spLocks noGrp="1"/>
          </p:cNvSpPr>
          <p:nvPr>
            <p:ph idx="1"/>
          </p:nvPr>
        </p:nvSpPr>
        <p:spPr>
          <a:xfrm>
            <a:off x="457200" y="2209800"/>
            <a:ext cx="8229600" cy="3916363"/>
          </a:xfrm>
        </p:spPr>
        <p:txBody>
          <a:bodyPr>
            <a:normAutofit/>
          </a:bodyPr>
          <a:lstStyle/>
          <a:p>
            <a:pPr marL="514350" indent="-514350">
              <a:buAutoNum type="arabicPeriod" startAt="3"/>
            </a:pPr>
            <a:r>
              <a:rPr lang="en-US" b="1" dirty="0" smtClean="0"/>
              <a:t>PERSIAN GULF IMPORTS NOW ONLY 7% OF TOTAL US CONSUMPTION</a:t>
            </a:r>
          </a:p>
          <a:p>
            <a:pPr marL="514350" indent="-514350">
              <a:buAutoNum type="arabicPeriod" startAt="3"/>
            </a:pPr>
            <a:endParaRPr lang="en-US" b="1" dirty="0"/>
          </a:p>
          <a:p>
            <a:pPr marL="514350" indent="-514350">
              <a:buAutoNum type="arabicPeriod" startAt="3"/>
            </a:pPr>
            <a:r>
              <a:rPr lang="en-US" b="1" dirty="0" smtClean="0"/>
              <a:t>BRENT PRICE PER BARREL WENT FROM $61 IN 2009 UP TO $144 IN 2008 AND THEN BACK DOWN TO JUST UNDER $50 TODAY</a:t>
            </a:r>
          </a:p>
          <a:p>
            <a:endParaRPr lang="en-US" dirty="0"/>
          </a:p>
        </p:txBody>
      </p:sp>
    </p:spTree>
    <p:extLst>
      <p:ext uri="{BB962C8B-B14F-4D97-AF65-F5344CB8AC3E}">
        <p14:creationId xmlns:p14="http://schemas.microsoft.com/office/powerpoint/2010/main" xmlns="" val="410327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800" b="1" dirty="0" smtClean="0"/>
              <a:t>IMPACTS OF INCREASED DOMESTIC PRODUCTION</a:t>
            </a:r>
            <a:endParaRPr lang="en-US" sz="4800" b="1" dirty="0"/>
          </a:p>
        </p:txBody>
      </p:sp>
      <p:sp>
        <p:nvSpPr>
          <p:cNvPr id="3" name="Content Placeholder 2"/>
          <p:cNvSpPr>
            <a:spLocks noGrp="1"/>
          </p:cNvSpPr>
          <p:nvPr>
            <p:ph idx="1"/>
          </p:nvPr>
        </p:nvSpPr>
        <p:spPr>
          <a:xfrm>
            <a:off x="457200" y="2133600"/>
            <a:ext cx="8229600" cy="4297363"/>
          </a:xfrm>
        </p:spPr>
        <p:txBody>
          <a:bodyPr>
            <a:normAutofit/>
          </a:bodyPr>
          <a:lstStyle/>
          <a:p>
            <a:pPr marL="0" indent="0">
              <a:buNone/>
            </a:pPr>
            <a:r>
              <a:rPr lang="en-US" b="1" dirty="0" smtClean="0"/>
              <a:t>1. NEW “PEAK OIL” FOR US IN NEXT 4 YEARS </a:t>
            </a:r>
            <a:r>
              <a:rPr lang="en-US" b="1" u="sng" dirty="0" smtClean="0"/>
              <a:t>but</a:t>
            </a:r>
            <a:r>
              <a:rPr lang="en-US" b="1" dirty="0" smtClean="0"/>
              <a:t> NEW PEAK COULD BE 4 MBD HIGHER IN BEST CASE SCENARIO AT 13.3 MBD VS 9.6MBD IN 1970</a:t>
            </a:r>
          </a:p>
          <a:p>
            <a:pPr marL="0" indent="0">
              <a:buNone/>
            </a:pPr>
            <a:endParaRPr lang="en-US" b="1" dirty="0" smtClean="0"/>
          </a:p>
          <a:p>
            <a:pPr marL="0" indent="0">
              <a:buNone/>
            </a:pPr>
            <a:r>
              <a:rPr lang="en-US" b="1" dirty="0" smtClean="0"/>
              <a:t>2. NO NEED TO IMPORT FROM OUTSIDE OF THE WESTERN HEMISPHERE BY THE END OF 2016</a:t>
            </a:r>
            <a:endParaRPr lang="en-US" b="1" dirty="0"/>
          </a:p>
        </p:txBody>
      </p:sp>
    </p:spTree>
    <p:extLst>
      <p:ext uri="{BB962C8B-B14F-4D97-AF65-F5344CB8AC3E}">
        <p14:creationId xmlns:p14="http://schemas.microsoft.com/office/powerpoint/2010/main" xmlns="" val="2153220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Autofit/>
          </a:bodyPr>
          <a:lstStyle/>
          <a:p>
            <a:r>
              <a:rPr lang="en-US" sz="4800" b="1" dirty="0" smtClean="0"/>
              <a:t>IMPACTS OF INCREASED DOMESTIC PRODUCTION</a:t>
            </a:r>
            <a:endParaRPr lang="en-US" sz="4800" b="1" dirty="0"/>
          </a:p>
        </p:txBody>
      </p:sp>
      <p:sp>
        <p:nvSpPr>
          <p:cNvPr id="3" name="Content Placeholder 2"/>
          <p:cNvSpPr>
            <a:spLocks noGrp="1"/>
          </p:cNvSpPr>
          <p:nvPr>
            <p:ph idx="1"/>
          </p:nvPr>
        </p:nvSpPr>
        <p:spPr>
          <a:xfrm>
            <a:off x="457200" y="2133600"/>
            <a:ext cx="8229600" cy="3992563"/>
          </a:xfrm>
        </p:spPr>
        <p:txBody>
          <a:bodyPr>
            <a:normAutofit lnSpcReduction="10000"/>
          </a:bodyPr>
          <a:lstStyle/>
          <a:p>
            <a:pPr marL="514350" indent="-514350">
              <a:buAutoNum type="arabicPeriod" startAt="3"/>
            </a:pPr>
            <a:r>
              <a:rPr lang="en-US" sz="2800" b="1" u="sng" dirty="0" smtClean="0"/>
              <a:t>NET</a:t>
            </a:r>
            <a:r>
              <a:rPr lang="en-US" sz="2800" b="1" dirty="0" smtClean="0"/>
              <a:t> NATURAL GAS EXPORTER BY 2020</a:t>
            </a:r>
          </a:p>
          <a:p>
            <a:pPr marL="514350" indent="-514350">
              <a:buAutoNum type="arabicPeriod" startAt="3"/>
            </a:pPr>
            <a:endParaRPr lang="en-US" sz="2800" b="1" dirty="0"/>
          </a:p>
          <a:p>
            <a:pPr marL="514350" indent="-514350">
              <a:buAutoNum type="arabicPeriod" startAt="4"/>
            </a:pPr>
            <a:r>
              <a:rPr lang="en-US" sz="2800" b="1" dirty="0" smtClean="0"/>
              <a:t>US INDUSTRIAL PRODUCTON INCREASES FOR THE NEXT 15 YEARS, MOSTLY IN BULK CHEMICALS AND ENERGY INTENSIVE INDUSTRIES.</a:t>
            </a:r>
          </a:p>
          <a:p>
            <a:pPr marL="514350" indent="-514350">
              <a:buAutoNum type="arabicPeriod" startAt="4"/>
            </a:pPr>
            <a:endParaRPr lang="en-US" sz="2800" b="1" dirty="0" smtClean="0"/>
          </a:p>
          <a:p>
            <a:pPr marL="514350" indent="-514350">
              <a:buFont typeface="Arial" panose="020B0604020202020204" pitchFamily="34" charset="0"/>
              <a:buAutoNum type="arabicPeriod" startAt="4"/>
            </a:pPr>
            <a:r>
              <a:rPr lang="en-US" sz="2800" b="1" dirty="0" smtClean="0"/>
              <a:t>U.S. VMT (Vehicle Miles Traveled) CONTINUE UP BUT ACTUAL GAS CONSUMPTION CONTINUES TO GO DOWN</a:t>
            </a:r>
          </a:p>
          <a:p>
            <a:pPr marL="514350" indent="-514350">
              <a:buAutoNum type="arabicPeriod" startAt="4"/>
            </a:pPr>
            <a:endParaRPr lang="en-US" b="1" dirty="0" smtClean="0"/>
          </a:p>
        </p:txBody>
      </p:sp>
    </p:spTree>
    <p:extLst>
      <p:ext uri="{BB962C8B-B14F-4D97-AF65-F5344CB8AC3E}">
        <p14:creationId xmlns:p14="http://schemas.microsoft.com/office/powerpoint/2010/main" xmlns="" val="2320192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VEHICLE ENERGY USE ESTIMATES</a:t>
            </a:r>
            <a:endParaRPr lang="en-US" dirty="0"/>
          </a:p>
        </p:txBody>
      </p:sp>
      <p:pic>
        <p:nvPicPr>
          <p:cNvPr id="3"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54691" y="1600200"/>
            <a:ext cx="6034617" cy="45259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229600" cy="1143000"/>
          </a:xfrm>
        </p:spPr>
        <p:txBody>
          <a:bodyPr>
            <a:normAutofit fontScale="90000"/>
          </a:bodyPr>
          <a:lstStyle/>
          <a:p>
            <a:r>
              <a:rPr lang="en-US" sz="3600" b="1" dirty="0" smtClean="0"/>
              <a:t>SURGE IN GLOBAL OIL/GAS PRODUCTION</a:t>
            </a:r>
            <a:r>
              <a:rPr lang="en-US" sz="3600" dirty="0" smtClean="0"/>
              <a:t/>
            </a:r>
            <a:br>
              <a:rPr lang="en-US" sz="3600" dirty="0" smtClean="0"/>
            </a:br>
            <a:r>
              <a:rPr lang="en-US" sz="3600" b="1" dirty="0" smtClean="0"/>
              <a:t>AND CONSEQUENT DROP IN PRICE HURTS</a:t>
            </a:r>
            <a:r>
              <a:rPr lang="en-US" sz="3600" dirty="0" smtClean="0"/>
              <a:t/>
            </a:r>
            <a:br>
              <a:rPr lang="en-US" sz="3600" dirty="0" smtClean="0"/>
            </a:br>
            <a:r>
              <a:rPr lang="en-US" sz="3600" b="1" dirty="0" smtClean="0"/>
              <a:t>RUSSIA MORE THAN ANY OTHER COUNTRY</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3535363"/>
          </a:xfrm>
        </p:spPr>
        <p:txBody>
          <a:bodyPr>
            <a:normAutofit/>
          </a:bodyPr>
          <a:lstStyle/>
          <a:p>
            <a:pPr lvl="0"/>
            <a:r>
              <a:rPr lang="en-US" sz="2600" dirty="0" smtClean="0"/>
              <a:t> Russia a “nuclear armed banana republic”</a:t>
            </a:r>
          </a:p>
          <a:p>
            <a:pPr lvl="0"/>
            <a:r>
              <a:rPr lang="en-US" sz="2600" dirty="0" smtClean="0"/>
              <a:t> Economy heavily dependent on oil/gas revenues</a:t>
            </a:r>
          </a:p>
          <a:p>
            <a:pPr lvl="0"/>
            <a:r>
              <a:rPr lang="en-US" sz="2600" dirty="0" smtClean="0"/>
              <a:t> Russia had long been #1 oil/gas producer and exporter (#2 for oil)</a:t>
            </a:r>
          </a:p>
          <a:p>
            <a:pPr lvl="0"/>
            <a:r>
              <a:rPr lang="en-US" sz="2600" dirty="0" smtClean="0"/>
              <a:t> In last decade Russia flying high on oil at $140</a:t>
            </a:r>
          </a:p>
          <a:p>
            <a:pPr lvl="0"/>
            <a:r>
              <a:rPr lang="en-US" sz="2600" dirty="0" smtClean="0"/>
              <a:t> Depends on oil/gas exports for 65% of budget revenues!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559</Words>
  <Application>Microsoft Office PowerPoint</Application>
  <PresentationFormat>On-screen Show (4:3)</PresentationFormat>
  <Paragraphs>56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WORLD OIL PRODUCTION 2009-2014</vt:lpstr>
      <vt:lpstr>US OIL PRODUCTION FACTS 2009-2014</vt:lpstr>
      <vt:lpstr>US SHALE OIL PRODUCTION</vt:lpstr>
      <vt:lpstr>US OIL PRODUCTION FACTS 2009-2014</vt:lpstr>
      <vt:lpstr>IMPACTS OF INCREASED DOMESTIC PRODUCTION</vt:lpstr>
      <vt:lpstr>IMPACTS OF INCREASED DOMESTIC PRODUCTION</vt:lpstr>
      <vt:lpstr>U.S. VEHICLE ENERGY USE ESTIMATES</vt:lpstr>
      <vt:lpstr>Slide 8</vt:lpstr>
      <vt:lpstr>SURGE IN GLOBAL OIL/GAS PRODUCTION AND CONSEQUENT DROP IN PRICE HURTS RUSSIA MORE THAN ANY OTHER COUNTRY </vt:lpstr>
      <vt:lpstr>Slide 10</vt:lpstr>
      <vt:lpstr>RUSSIA’S ECONOMY MOVES INTO RECESSION</vt:lpstr>
      <vt:lpstr>DOMESTIC AND EXTERNAL RAMIFICATIONS </vt:lpstr>
      <vt:lpstr>HOW WILL PUTIN AND RUSSIA CONFRONT THE CHALLENGE?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OIL PRODUCTION</dc:title>
  <dc:creator>John's Computer</dc:creator>
  <cp:lastModifiedBy>Ty</cp:lastModifiedBy>
  <cp:revision>15</cp:revision>
  <dcterms:created xsi:type="dcterms:W3CDTF">2014-12-20T22:31:47Z</dcterms:created>
  <dcterms:modified xsi:type="dcterms:W3CDTF">2015-01-16T00:05:24Z</dcterms:modified>
</cp:coreProperties>
</file>