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387" r:id="rId3"/>
    <p:sldId id="272" r:id="rId4"/>
    <p:sldId id="377" r:id="rId5"/>
    <p:sldId id="376" r:id="rId6"/>
    <p:sldId id="388" r:id="rId7"/>
    <p:sldId id="389" r:id="rId8"/>
    <p:sldId id="411" r:id="rId9"/>
    <p:sldId id="379" r:id="rId10"/>
    <p:sldId id="393" r:id="rId11"/>
    <p:sldId id="382" r:id="rId12"/>
    <p:sldId id="391" r:id="rId13"/>
    <p:sldId id="381" r:id="rId14"/>
    <p:sldId id="380" r:id="rId15"/>
    <p:sldId id="394" r:id="rId16"/>
    <p:sldId id="398" r:id="rId17"/>
    <p:sldId id="410" r:id="rId18"/>
    <p:sldId id="412" r:id="rId19"/>
    <p:sldId id="413" r:id="rId20"/>
    <p:sldId id="395" r:id="rId21"/>
    <p:sldId id="414" r:id="rId22"/>
    <p:sldId id="392" r:id="rId23"/>
    <p:sldId id="415" r:id="rId24"/>
    <p:sldId id="396" r:id="rId25"/>
    <p:sldId id="401" r:id="rId26"/>
    <p:sldId id="402" r:id="rId27"/>
    <p:sldId id="405" r:id="rId28"/>
    <p:sldId id="406" r:id="rId29"/>
    <p:sldId id="397" r:id="rId30"/>
    <p:sldId id="409" r:id="rId31"/>
    <p:sldId id="336" r:id="rId32"/>
    <p:sldId id="399" r:id="rId33"/>
    <p:sldId id="40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5070" autoAdjust="0"/>
  </p:normalViewPr>
  <p:slideViewPr>
    <p:cSldViewPr>
      <p:cViewPr varScale="1">
        <p:scale>
          <a:sx n="62" d="100"/>
          <a:sy n="62" d="100"/>
        </p:scale>
        <p:origin x="123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7AA80B7-2EBC-46E8-AB75-39BE5E658AA6}" type="datetimeFigureOut">
              <a:rPr lang="en-US"/>
              <a:pPr/>
              <a:t>8/13/2014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75B0093-D296-4EDD-AE76-4BB397EC1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94D5B8-CE13-4258-ACB1-9E9064D95A8E}" type="datetimeFigureOut">
              <a:rPr lang="en-US"/>
              <a:pPr>
                <a:defRPr/>
              </a:pPr>
              <a:t>8/13/2014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8AE2B3-878E-4813-8869-1BB8787EC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B4ABAD-4C09-495E-BACE-703BA07AC7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8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Daniel Pipes, </a:t>
            </a:r>
            <a:r>
              <a:rPr lang="en-US" smtClean="0"/>
              <a:t>The Washington </a:t>
            </a:r>
            <a:r>
              <a:rPr lang="en-US" dirty="0" smtClean="0"/>
              <a:t>Times 5 August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2955E-3C01-4CCD-8231-4345F86CDE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Signed 8 May 1916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</a:rPr>
              <a:t>in a speech before the January 2006 elections in Iraq: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5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“..now a full-blown army” Brett </a:t>
            </a:r>
            <a:r>
              <a:rPr lang="en-US" dirty="0" err="1" smtClean="0"/>
              <a:t>McGurk</a:t>
            </a:r>
            <a:r>
              <a:rPr lang="en-US" dirty="0" smtClean="0"/>
              <a:t>, Deputy Assistant Secretary of State for Iraq and Iran in Congressional testimony, 23 July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8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0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Shoots the last</a:t>
            </a:r>
            <a:r>
              <a:rPr lang="en-US" baseline="0" dirty="0" smtClean="0"/>
              <a:t> two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E2B3-878E-4813-8869-1BB8787EC2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A727-A065-4441-9B67-8C9A8BB2F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08A8-B4B6-4686-B4B1-85B0491C6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57C0-06F6-4380-82E7-D546925E8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A540-EC22-4DCD-A94E-DE4AF70EE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BF8A-E049-4326-AE20-7C2ECA644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B976-9716-4E31-BF55-05EDF090D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4A9A-247C-4A18-B629-87F8E7E00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3FBE-E83E-4231-A9D4-C9914FDC9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0138-E0F5-481F-9783-3854AC268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D629-2739-4539-A817-E73AA1BE4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2374-1AD5-4B15-B5FE-EEC2B84A2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994B5-6AA1-4591-9150-75FB88B73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mages.search.yahoo.com/images/view;_ylt=AwrTcYKKXJ9T6pQAsziJzbkF;_ylu=X3oDMTI0ZTY1cTVlBHNlYwNzcgRzbGsDaW1nBG9pZANiODM1Yjk3NTJlZDVhNDY3MDQxY2ZhMDg5MGJmNmVlOARncG9zAzE5MQRpdANiaW5n?back=https://images.search.yahoo.com/search/images?p=isis+in+iraq&amp;_adv_prop=image&amp;va=isis+in+iraq&amp;fr=ymyy-t-545&amp;ac=18&amp;spos=24&amp;nost=1&amp;tab=organic&amp;ri=191&amp;w=615&amp;h=615&amp;imgurl=i1.mirror.co.uk/incoming/article3682164.ece/alternates/s615b/Iraq-ISIS-map.jpg&amp;rurl=http://www.mirror.co.uk/news/world-news/iraq-turmoil-isis-jihadists-march-3682134&amp;size=57.1KB&amp;name=Half+a+million+refugees+fled+Abu+Bakr+al-Baghdadi&amp;#39;s+men+for+Baghdad,+as+Mosul%E2%80%99s+streets+were+littered+with+corpses+of+civilians+and+anyone+&lt;b&gt;in+&lt;/b&gt;a+security&amp;p=isis+in+iraq&amp;oid=b835b9752ed5a467041cfa0890bf6ee8&amp;fr2=&amp;fr=ymyy-t-545&amp;tt=Half+a+million+refugees+fled+Abu+Bakr+al-Baghdadi&amp;#39;s+men+for+Baghdad,+as+Mosul%E2%80%99s+streets+were+littered+with+corpses+of+civilians+and+anyone+&lt;b&gt;in+&lt;/b&gt;a+security&amp;b=121&amp;ni=200&amp;no=191&amp;ts=&amp;tab=organic&amp;sigr=12hjhf0li&amp;sigb=14ijkl5rk&amp;sigi=12e21f97n&amp;sigt=155g9n92a&amp;sign=155g9n92a&amp;.crumb=/5ke6S2K7O/&amp;fr=ymyy-t-54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ongwarjournal.org/assets_c/2014/04/ISIS-Wilayats-2998.ph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hadwatch.org/wp-content/uploads/2014/07/isis-veil-mannequins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jihadwatch.org/wp-content/uploads/2014/04/crucifixion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.search.yahoo.com/_ylt=AwrTcXbO0MZTFLYACRejzbkF;_ylu=X3oDMTBpcGszamw0BHNlYwNmcC1pbWcEc2xrA2ltZw--/RV=2/RE=1405567310/RO=11/RU=http:/outernationalist.net/?p=2743/RK=0/RS=VcEllEREt1lGoFOVygC98IquXUc-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.search.yahoo.com/_ylt=AwrTcXbO0MZTFLYA1RajzbkF;_ylu=X3oDMTBpcGszamw0BHNlYwNmcC1pbWcEc2xrA2ltZw--/RV=2/RE=1405567310/RO=11/RU=http:/www.japanfocus.org/-William_E_-Odom/2335/RK=0/RS=qL0KtS_XrarlwOEW12MpOaYhAGc-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r.search.yahoo.com/_ylt=AwrTcYHU1sZT15QAcTujzbkF;_ylu=X3oDMTBpcGszamw0BHNlYwNmcC1pbWcEc2xrA2ltZw--/RV=2/RE=1405568853/RO=11/RU=http:/enterpriseresilienceblog.typepad.com/enterprise_resilience_man/2009/08/pipelines-oil-and-iraqs-future.html/RK=0/RS=Y6902SMWOMCuT.sifA2P3KDrE28-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.search.yahoo.com/_ylt=AwrTcYN82sZThXMAhBSjzbkF;_ylu=X3oDMTBpcGszamw0BHNlYwNmcC1pbWcEc2xrA2ltZw--/RV=2/RE=1405569788/RO=11/RU=http:/www.2b1stconsulting.com/iraq-and-kurdistan-regional-government-agree-on-oil-payment/RK=0/RS=WAqfI.FawqsztgEDkjexYntmAkM-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jihadwatch.org/wp-content/uploads/2014/06/Abu-Bakr-al-Baghdadi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-3443"/>
            <a:ext cx="8839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</a:rPr>
              <a:t>THE NEW CALIPHATE 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</a:rPr>
              <a:t>(ISIS-IS) </a:t>
            </a:r>
            <a:endParaRPr lang="en-US" sz="6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en-US" sz="8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Radical Islam at War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with the World</a:t>
            </a:r>
          </a:p>
          <a:p>
            <a:pPr algn="ctr"/>
            <a:endParaRPr lang="en-US" sz="1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981200" y="3422675"/>
            <a:ext cx="5181600" cy="31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Jandali</a:t>
            </a:r>
          </a:p>
          <a:p>
            <a:pPr algn="ctr">
              <a:tabLst>
                <a:tab pos="18907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Lawrence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Martines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Richard Hobbs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Tyrus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Cobb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Security Forum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August 2014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A6BEA-C414-47CB-8CD5-A2F63E4A412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OBP Palm Springs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47631"/>
            <a:ext cx="2133600" cy="273844"/>
          </a:xfrm>
        </p:spPr>
        <p:txBody>
          <a:bodyPr/>
          <a:lstStyle/>
          <a:p>
            <a:pPr>
              <a:defRPr/>
            </a:pPr>
            <a:fld id="{19F00138-E0F5-481F-9783-3854AC2681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rg_hi" descr="ANd9GcTInHaN4QXd63doStzmO6_7D7tbPg0C46C6nuPCfMccN34iq7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6" y="1797151"/>
            <a:ext cx="2691115" cy="38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206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Sunni-Shia Hatred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626" y="1633340"/>
            <a:ext cx="56783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Muslims are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required” by jihad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to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I call on Muslims everywhere to help their brothers be victorious.</a:t>
            </a:r>
          </a:p>
          <a:p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Everyone who has the ability and has training to 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required to go.</a:t>
            </a:r>
          </a:p>
          <a:p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Alawites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more infidel than Christians and Jews and 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HezbAllah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Party of the Devil.	</a:t>
            </a:r>
          </a:p>
        </p:txBody>
      </p:sp>
    </p:spTree>
    <p:extLst>
      <p:ext uri="{BB962C8B-B14F-4D97-AF65-F5344CB8AC3E}">
        <p14:creationId xmlns:p14="http://schemas.microsoft.com/office/powerpoint/2010/main" val="21553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17"/>
    </mc:Choice>
    <mc:Fallback xmlns="">
      <p:transition spd="slow" advTm="510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http://static01.nyt.com/images/2014/07/06/world/IRAQ/IRAQ-superJumb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38148"/>
          <a:stretch/>
        </p:blipFill>
        <p:spPr bwMode="auto">
          <a:xfrm>
            <a:off x="381000" y="1271890"/>
            <a:ext cx="4876800" cy="49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Bakr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al-Baghdadi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271890"/>
            <a:ext cx="3657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Ibrahim Ali al-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Bakri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1971</a:t>
            </a:r>
          </a:p>
          <a:p>
            <a:endParaRPr lang="en-US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uses nom de guerre – Abu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Duaa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“Father of the Summons”</a:t>
            </a:r>
          </a:p>
          <a:p>
            <a:pPr algn="ctr"/>
            <a:endParaRPr lang="en-US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Doctorate in Islamic Studies</a:t>
            </a:r>
          </a:p>
          <a:p>
            <a:pPr algn="ctr"/>
            <a:endParaRPr lang="en-US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Khalifa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Ibrahim” or 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Caliph Abraham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ISIS</a:t>
            </a: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Feb 2013 Disavowed by Zawahiri 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7,000 fighters in Syria, 3,000 in Iraq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Perhaps ½ - 5,000 – are foreign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Declared Caliphate 29 June 2014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“State of the Islamic Caliphate” on 	passports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Jun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OBP Palm Springs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ihover-img" descr="Half a million refugees fled Abu Bakr al-Baghdadi's men for Baghdad, as Mosul’s streets were littered with corpses of civilians and anyone in a security">
            <a:hlinkClick r:id="rId2" tgtFrame="_to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4" y="432486"/>
            <a:ext cx="8229600" cy="58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53200" y="5710019"/>
            <a:ext cx="243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Cancels Sykes-Picot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Wilayats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Jun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OBP Palm Springs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657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_______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______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Richard Hobbs\Pictures\2014-06-22 ISIS\ISIS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9923" r="9531" b="45644"/>
          <a:stretch/>
        </p:blipFill>
        <p:spPr bwMode="auto">
          <a:xfrm>
            <a:off x="4953000" y="381000"/>
            <a:ext cx="3924251" cy="5729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yui_3_5_1_3_1403565270929_5173" descr="http://2.bp.blogspot.com/-9v3qVQY2Huo/U5gQlcAEWbI/AAAAAAAAAfg/vmValOzUxiM/s1600/ISIS+-+control+june2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6" y="3047999"/>
            <a:ext cx="4465344" cy="321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/>
          <a:stretch/>
        </p:blipFill>
        <p:spPr bwMode="auto">
          <a:xfrm>
            <a:off x="182856" y="152399"/>
            <a:ext cx="4465344" cy="2801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9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76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State (IS)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Now more an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army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blown army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 terrorist group</a:t>
            </a: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Has: 	weapons, personnel,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fighters, </a:t>
            </a: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leadership,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resources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(captured 	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equipment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$2B), 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territory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and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maintain 				control for now</a:t>
            </a:r>
          </a:p>
        </p:txBody>
      </p:sp>
    </p:spTree>
    <p:extLst>
      <p:ext uri="{BB962C8B-B14F-4D97-AF65-F5344CB8AC3E}">
        <p14:creationId xmlns:p14="http://schemas.microsoft.com/office/powerpoint/2010/main" val="41827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ISIS-Wilayat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4477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box reads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"Areas of presence or control; The Islamic State in Iraq and the Sham." The map details the 16 administrative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districts 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wilayats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divided largely along existing provincial boundaries in both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Iraq (7)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Syria (9).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40994"/>
            <a:ext cx="7162800" cy="5515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-10735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Khansaa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Brigade -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Raqqa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 descr="isis-veil-mannequin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orders shopkeepers to veil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mannequins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http://www.jihadwatch.org/wp-content/uploads/2014/07/Mosque-explos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6140"/>
            <a:ext cx="7315200" cy="47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1500" y="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Mosque of the Prophet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Younis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(Jonah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Mosul,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Jul 2014</a:t>
            </a:r>
          </a:p>
        </p:txBody>
      </p:sp>
    </p:spTree>
    <p:extLst>
      <p:ext uri="{BB962C8B-B14F-4D97-AF65-F5344CB8AC3E}">
        <p14:creationId xmlns:p14="http://schemas.microsoft.com/office/powerpoint/2010/main" val="29753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https://www.createspace.com/Img/T447/T84/T22/BookCoverImage.jpg?random=0.8066262894282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56304"/>
            <a:ext cx="4194089" cy="5667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2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http://graphics8.nytimes.com/newsgraphics/2014/06/12/isis-stack/5205491547704f9254891f144800ef612432b239/militants_ba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" y="707886"/>
            <a:ext cx="292608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Militant Groups N &amp; W of Baghdad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752600"/>
            <a:ext cx="124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Diyala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9906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Naqshbandia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Order/J.R.T.N.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Baathist – fighting in D &amp;A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1920 Revolution Brigades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Baathist -  fighting in D &amp; A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Islamic Army of Iraq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Active in all 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74" y="3733800"/>
            <a:ext cx="8923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Mujahedeen Army    Salafist – Truce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Khata’ib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al-Mustapha    Salafist – Truce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Army of Muhammad     Salafist – Allied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Khata’ib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Tawrat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Ashreen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anti-Gov’t tribe -Truce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Ansar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al-Islam/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Ansaral-Sunna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Islamist Jihadist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fighting in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Diyala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 descr="C:\Users\Richard Hobbs\Pictures\2014-07-28\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35129" r="15310" b="31772"/>
          <a:stretch/>
        </p:blipFill>
        <p:spPr bwMode="auto">
          <a:xfrm>
            <a:off x="914400" y="9906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Soldiers Beheaded and their Heads Put on Poles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crucifixion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5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http://i.dailymail.co.uk/i/pix/2014/07/29/article-2709433-2018A78400000578-848_634x3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19692"/>
            <a:ext cx="6400800" cy="37366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" y="152400"/>
            <a:ext cx="86868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Caliphate video 28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July 2014</a:t>
            </a:r>
            <a:endParaRPr lang="en-US" sz="3600" b="1" u="sng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Shocking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brutality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those last two about to be shot – other scenes with group executed in sand and others shot in head and pushed into river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Kurds, Kurdistan, and the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Peshmerga</a:t>
            </a:r>
            <a:endParaRPr lang="en-US" sz="6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Lawrence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Martines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Forum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August 2014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yui_3_10_0_1_1405538345387_1428" descr="https://sp2.yimg.com/ib/th?id=HN.608019669691206118&amp;pid=15.1&amp;P=0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86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152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Kurdistan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yui_3_10_0_1_1405538345387_1130" descr="https://sp2.yimg.com/ib/th?id=HN.608050833983604454&amp;pid=15.1&amp;P=0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08" y="869950"/>
            <a:ext cx="6324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-76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Kurdish Inhabited Area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yui_3_10_0_1_1405540049930_576" descr="http://enterpriseresilienceblog.typepad.com/.a/6a00d8341c4ebd53ef0120a4c6621a970b-800wi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328"/>
            <a:ext cx="64008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0600" y="-60926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Fields and Pipelines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yui_3_10_0_1_1405540970457_509" descr="http://www.2b1stconsulting.com/wp-content/uploads/2012/10/Genel_Energy_Kurdistan_Erbil_Khurmala_Dome_Turkey_Pipeline_map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12734"/>
            <a:ext cx="6324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Kirkuk-Ceyhan Pipeline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153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to the Region and the World</a:t>
            </a:r>
          </a:p>
          <a:p>
            <a:pPr algn="ctr"/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Jandali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Forum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August 2014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22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</a:rPr>
              <a:t>The Origins of  the Islamic State</a:t>
            </a:r>
          </a:p>
          <a:p>
            <a:pPr algn="ctr"/>
            <a:endParaRPr lang="en-US" sz="6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en-US" sz="6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057400" y="2819400"/>
            <a:ext cx="518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Richard</a:t>
            </a:r>
            <a:r>
              <a:rPr lang="en-US" sz="4400" dirty="0">
                <a:solidFill>
                  <a:schemeClr val="bg1"/>
                </a:solidFill>
                <a:latin typeface="AR DESTINE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Hobbs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Security Forum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August 2014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E725-6403-4DF9-95D5-7F2259C831A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050" name="Picture 2" descr="Saudi_etc_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7"/>
          <a:stretch/>
        </p:blipFill>
        <p:spPr bwMode="auto">
          <a:xfrm>
            <a:off x="802288" y="990600"/>
            <a:ext cx="7525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EE717-D2AB-486C-A58F-AAE34BA58414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1506" name="Picture 2" descr="n_africa_mid_east_pol_95"/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33406" t="6331" r="6203" b="21916"/>
          <a:stretch>
            <a:fillRect/>
          </a:stretch>
        </p:blipFill>
        <p:spPr bwMode="auto">
          <a:xfrm>
            <a:off x="457200" y="1143000"/>
            <a:ext cx="8229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905000" y="1524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Middle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10879"/>
          <a:stretch/>
        </p:blipFill>
        <p:spPr bwMode="auto">
          <a:xfrm>
            <a:off x="457200" y="1066800"/>
            <a:ext cx="8229600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399" y="-74141"/>
            <a:ext cx="731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Caliphate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 descr="http://www.meforum.org/pics/large/54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9"/>
          <a:stretch/>
        </p:blipFill>
        <p:spPr bwMode="auto">
          <a:xfrm>
            <a:off x="457201" y="1524000"/>
            <a:ext cx="8229600" cy="4832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228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as ISIS Sees It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8392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Musab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al-Zarqawi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Video – cut off Nicholas Berg’s head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2004 letter to AQ - provoke Shiites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OBL – named him “emir of al Qaeda 	in the Country of the Two Rivers”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Qaeda in Iraq (AQI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Boasted he would undo Sykes-Picot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yui_3_5_1_3_1405369473025_2023" descr="http://3.bp.blogspot.com/_07ZE5biJmYg/SfBJaIcsNrI/AAAAAAAAASM/xzlG0_3n63A/s640/sykes-pico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5016"/>
            <a:ext cx="5486400" cy="5351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20152323">
            <a:off x="3688285" y="3363856"/>
            <a:ext cx="2690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Sykes-Picot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Sykes-Picot Agreement</a:t>
            </a:r>
          </a:p>
        </p:txBody>
      </p:sp>
    </p:spTree>
    <p:extLst>
      <p:ext uri="{BB962C8B-B14F-4D97-AF65-F5344CB8AC3E}">
        <p14:creationId xmlns:p14="http://schemas.microsoft.com/office/powerpoint/2010/main" val="21432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38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20-Year Plan</a:t>
            </a:r>
          </a:p>
          <a:p>
            <a:pPr algn="ctr"/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Fouad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Hussein, 2005 book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 Zarqawi: The Second Generation of Al Qaeda”</a:t>
            </a:r>
          </a:p>
          <a:p>
            <a:pPr algn="ctr"/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9/11 -2003	“The Awakening”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2004-2006	“Eye Opening”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2007-2010	“Arising and Standing Up” (partition	Syria, Lebanon, Jordan into sectarian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statelets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2011-2013	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down secular Arab governments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attack oil facilities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2014-2016	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 Caliphate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2017-2020	Form Islamic Army and instigate 	worldwide fight to “definitive 	victory” by 2020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991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Zarqawi condemned democracy</a:t>
            </a: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Democracy calls for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obedience to man, not Allah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democracy permits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of religion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to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another religion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the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rather than Allah rule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pass judgment under 		democracy;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of expression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democracy would permit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condemning Allah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[the cartoon jihad];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church and state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secularism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is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totally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Islam;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of association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permit one to join an unacceptable 	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finally,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the concept of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rule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“totally wrong and void because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truth according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Islam is that which is in accordance with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Koran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whether its supporters are few or 	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268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Aug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 Caliphate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82296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Reprimand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Zawahiri for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killing Shiites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Killed by USAF 7 June 2006</a:t>
            </a: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Islamic State in Iraq (ISI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Osama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Laden -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called for Zarqawi’s successor, Abu Hamza al-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Kuhajer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transform Iraq into the center of an Islamic caliphate”</a:t>
            </a:r>
          </a:p>
          <a:p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Jun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OBP Palm Springs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138-E0F5-481F-9783-3854AC2681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Abu Bakr al-Baghdadi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6732"/>
          <a:stretch/>
        </p:blipFill>
        <p:spPr bwMode="auto">
          <a:xfrm>
            <a:off x="148281" y="1235298"/>
            <a:ext cx="3657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1639" y="152400"/>
            <a:ext cx="792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Abu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Bakr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al-Baghdadi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235298"/>
            <a:ext cx="510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2005-9 Camp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2010 head of ISI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2011 ISI into Syria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2012 Al Nusra Front</a:t>
            </a:r>
          </a:p>
          <a:p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2013 formed ISIS*</a:t>
            </a:r>
            <a:endParaRPr lang="en-US" sz="1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 Million Bounty</a:t>
            </a:r>
          </a:p>
          <a:p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56281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*Islamic State of Iraq and al-Sham (Levant)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6405</TotalTime>
  <Words>775</Words>
  <Application>Microsoft Office PowerPoint</Application>
  <PresentationFormat>On-screen Show (4:3)</PresentationFormat>
  <Paragraphs>272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 DESTINE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 Hobbs</dc:creator>
  <cp:lastModifiedBy>Richard Hobbs</cp:lastModifiedBy>
  <cp:revision>456</cp:revision>
  <dcterms:created xsi:type="dcterms:W3CDTF">2011-12-21T22:29:28Z</dcterms:created>
  <dcterms:modified xsi:type="dcterms:W3CDTF">2014-08-13T23:36:05Z</dcterms:modified>
</cp:coreProperties>
</file>